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Source Han Sans" panose="020B0500000000000000" charset="-122"/>
      <p:regular r:id="rId26"/>
    </p:embeddedFont>
    <p:embeddedFont>
      <p:font typeface="Source Han Sans CN Bold" panose="020B0800000000000000" charset="-122"/>
      <p:bold r:id="rId27"/>
    </p:embeddedFont>
    <p:embeddedFont>
      <p:font typeface="OPPOSans H" panose="00020600040101010101" charset="-122"/>
      <p:regular r:id="rId28"/>
    </p:embeddedFont>
    <p:embeddedFont>
      <p:font typeface="等线" panose="02010600030101010101" charset="-122"/>
      <p:regular r:id="rId29"/>
    </p:embeddedFont>
    <p:embeddedFont>
      <p:font typeface="OPPOSans R" panose="00020600040101010101" charset="-122"/>
      <p:regular r:id="rId30"/>
    </p:embeddedFont>
    <p:embeddedFont>
      <p:font typeface="等线 Light" panose="02010600030101010101" charset="-122"/>
      <p:regular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-1433" t="-874" r="-2720"/>
          <a:stretch>
            <a:fillRect/>
          </a:stretch>
        </p:blipFill>
        <p:spPr>
          <a:xfrm>
            <a:off x="6142075" y="531516"/>
            <a:ext cx="6133429" cy="6313924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653922" y="5394190"/>
            <a:ext cx="2212415" cy="4392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3281263" y="5394190"/>
            <a:ext cx="2212415" cy="4392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3861810" y="5490680"/>
            <a:ext cx="1469954" cy="2462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时间：2025.02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3416458" y="5479401"/>
            <a:ext cx="268779" cy="268779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1243962" y="5490680"/>
            <a:ext cx="1511871" cy="2462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主讲人：</a:t>
            </a:r>
            <a:r>
              <a:rPr kumimoji="1" lang="zh-CN" altLang="en-US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何祥鑫</a:t>
            </a:r>
            <a:endParaRPr kumimoji="1" lang="zh-CN" altLang="en-US" sz="17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835149" y="5483121"/>
            <a:ext cx="215251" cy="261339"/>
          </a:xfrm>
          <a:custGeom>
            <a:avLst/>
            <a:gdLst>
              <a:gd name="connsiteX0" fmla="*/ 43795 w 1234305"/>
              <a:gd name="connsiteY0" fmla="*/ 603236 h 1498586"/>
              <a:gd name="connsiteX1" fmla="*/ 95420 w 1234305"/>
              <a:gd name="connsiteY1" fmla="*/ 646861 h 1498586"/>
              <a:gd name="connsiteX2" fmla="*/ 571429 w 1234305"/>
              <a:gd name="connsiteY2" fmla="*/ 1123130 h 1498586"/>
              <a:gd name="connsiteX3" fmla="*/ 1139170 w 1234305"/>
              <a:gd name="connsiteY3" fmla="*/ 647147 h 1498586"/>
              <a:gd name="connsiteX4" fmla="*/ 1186795 w 1234305"/>
              <a:gd name="connsiteY4" fmla="*/ 603522 h 1498586"/>
              <a:gd name="connsiteX5" fmla="*/ 1190681 w 1234305"/>
              <a:gd name="connsiteY5" fmla="*/ 603691 h 1498586"/>
              <a:gd name="connsiteX6" fmla="*/ 1234134 w 1234305"/>
              <a:gd name="connsiteY6" fmla="*/ 655148 h 1498586"/>
              <a:gd name="connsiteX7" fmla="*/ 674255 w 1234305"/>
              <a:gd name="connsiteY7" fmla="*/ 1219980 h 1498586"/>
              <a:gd name="connsiteX8" fmla="*/ 674255 w 1234305"/>
              <a:gd name="connsiteY8" fmla="*/ 1403336 h 1498586"/>
              <a:gd name="connsiteX9" fmla="*/ 950480 w 1234305"/>
              <a:gd name="connsiteY9" fmla="*/ 1403336 h 1498586"/>
              <a:gd name="connsiteX10" fmla="*/ 998105 w 1234305"/>
              <a:gd name="connsiteY10" fmla="*/ 1450961 h 1498586"/>
              <a:gd name="connsiteX11" fmla="*/ 950480 w 1234305"/>
              <a:gd name="connsiteY11" fmla="*/ 1498586 h 1498586"/>
              <a:gd name="connsiteX12" fmla="*/ 283730 w 1234305"/>
              <a:gd name="connsiteY12" fmla="*/ 1498586 h 1498586"/>
              <a:gd name="connsiteX13" fmla="*/ 236105 w 1234305"/>
              <a:gd name="connsiteY13" fmla="*/ 1450961 h 1498586"/>
              <a:gd name="connsiteX14" fmla="*/ 283730 w 1234305"/>
              <a:gd name="connsiteY14" fmla="*/ 1403336 h 1498586"/>
              <a:gd name="connsiteX15" fmla="*/ 559955 w 1234305"/>
              <a:gd name="connsiteY15" fmla="*/ 1403336 h 1498586"/>
              <a:gd name="connsiteX16" fmla="*/ 559955 w 1234305"/>
              <a:gd name="connsiteY16" fmla="*/ 1219695 h 1498586"/>
              <a:gd name="connsiteX17" fmla="*/ 170 w 1234305"/>
              <a:gd name="connsiteY17" fmla="*/ 654862 h 1498586"/>
              <a:gd name="connsiteX18" fmla="*/ 43795 w 1234305"/>
              <a:gd name="connsiteY18" fmla="*/ 603236 h 1498586"/>
              <a:gd name="connsiteX19" fmla="*/ 626634 w 1234305"/>
              <a:gd name="connsiteY19" fmla="*/ 0 h 1498586"/>
              <a:gd name="connsiteX20" fmla="*/ 986634 w 1234305"/>
              <a:gd name="connsiteY20" fmla="*/ 360000 h 1498586"/>
              <a:gd name="connsiteX21" fmla="*/ 986634 w 1234305"/>
              <a:gd name="connsiteY21" fmla="*/ 612000 h 1498586"/>
              <a:gd name="connsiteX22" fmla="*/ 626634 w 1234305"/>
              <a:gd name="connsiteY22" fmla="*/ 972000 h 1498586"/>
              <a:gd name="connsiteX23" fmla="*/ 266634 w 1234305"/>
              <a:gd name="connsiteY23" fmla="*/ 612000 h 1498586"/>
              <a:gd name="connsiteX24" fmla="*/ 266634 w 1234305"/>
              <a:gd name="connsiteY24" fmla="*/ 360000 h 1498586"/>
              <a:gd name="connsiteX25" fmla="*/ 626634 w 1234305"/>
              <a:gd name="connsiteY25" fmla="*/ 0 h 1498586"/>
            </a:gdLst>
            <a:ahLst/>
            <a:cxnLst/>
            <a:rect l="l" t="t" r="r" b="b"/>
            <a:pathLst>
              <a:path w="1234305" h="1498586">
                <a:moveTo>
                  <a:pt x="43795" y="603236"/>
                </a:moveTo>
                <a:cubicBezTo>
                  <a:pt x="70098" y="601027"/>
                  <a:pt x="93211" y="620559"/>
                  <a:pt x="95420" y="646861"/>
                </a:cubicBezTo>
                <a:cubicBezTo>
                  <a:pt x="117541" y="900072"/>
                  <a:pt x="318231" y="1100870"/>
                  <a:pt x="571429" y="1123130"/>
                </a:cubicBezTo>
                <a:cubicBezTo>
                  <a:pt x="859645" y="1148467"/>
                  <a:pt x="1113833" y="935364"/>
                  <a:pt x="1139170" y="647147"/>
                </a:cubicBezTo>
                <a:cubicBezTo>
                  <a:pt x="1141256" y="622418"/>
                  <a:pt x="1161982" y="603435"/>
                  <a:pt x="1186795" y="603522"/>
                </a:cubicBezTo>
                <a:cubicBezTo>
                  <a:pt x="1188090" y="603525"/>
                  <a:pt x="1189386" y="603581"/>
                  <a:pt x="1190681" y="603691"/>
                </a:cubicBezTo>
                <a:cubicBezTo>
                  <a:pt x="1216884" y="605900"/>
                  <a:pt x="1236344" y="628938"/>
                  <a:pt x="1234134" y="655148"/>
                </a:cubicBezTo>
                <a:cubicBezTo>
                  <a:pt x="1209093" y="954252"/>
                  <a:pt x="973121" y="1192301"/>
                  <a:pt x="674255" y="1219980"/>
                </a:cubicBezTo>
                <a:lnTo>
                  <a:pt x="674255" y="1403336"/>
                </a:lnTo>
                <a:lnTo>
                  <a:pt x="950480" y="1403336"/>
                </a:lnTo>
                <a:cubicBezTo>
                  <a:pt x="976778" y="1403336"/>
                  <a:pt x="998105" y="1424663"/>
                  <a:pt x="998105" y="1450961"/>
                </a:cubicBezTo>
                <a:cubicBezTo>
                  <a:pt x="998105" y="1477260"/>
                  <a:pt x="976778" y="1498586"/>
                  <a:pt x="950480" y="1498586"/>
                </a:cubicBezTo>
                <a:lnTo>
                  <a:pt x="283730" y="1498586"/>
                </a:lnTo>
                <a:cubicBezTo>
                  <a:pt x="257427" y="1498586"/>
                  <a:pt x="236105" y="1477260"/>
                  <a:pt x="236105" y="1450961"/>
                </a:cubicBezTo>
                <a:cubicBezTo>
                  <a:pt x="236105" y="1424663"/>
                  <a:pt x="257427" y="1403336"/>
                  <a:pt x="283730" y="1403336"/>
                </a:cubicBezTo>
                <a:lnTo>
                  <a:pt x="559955" y="1403336"/>
                </a:lnTo>
                <a:lnTo>
                  <a:pt x="559955" y="1219695"/>
                </a:lnTo>
                <a:cubicBezTo>
                  <a:pt x="261125" y="1191977"/>
                  <a:pt x="25205" y="953928"/>
                  <a:pt x="170" y="654862"/>
                </a:cubicBezTo>
                <a:cubicBezTo>
                  <a:pt x="-2039" y="628560"/>
                  <a:pt x="17492" y="605446"/>
                  <a:pt x="43795" y="603236"/>
                </a:cubicBezTo>
                <a:close/>
                <a:moveTo>
                  <a:pt x="626634" y="0"/>
                </a:moveTo>
                <a:cubicBezTo>
                  <a:pt x="825457" y="0"/>
                  <a:pt x="986634" y="161177"/>
                  <a:pt x="986634" y="360000"/>
                </a:cubicBezTo>
                <a:lnTo>
                  <a:pt x="986634" y="612000"/>
                </a:lnTo>
                <a:cubicBezTo>
                  <a:pt x="986634" y="810823"/>
                  <a:pt x="825457" y="972000"/>
                  <a:pt x="626634" y="972000"/>
                </a:cubicBezTo>
                <a:cubicBezTo>
                  <a:pt x="427811" y="972000"/>
                  <a:pt x="266634" y="810823"/>
                  <a:pt x="266634" y="612000"/>
                </a:cubicBezTo>
                <a:lnTo>
                  <a:pt x="266634" y="360000"/>
                </a:lnTo>
                <a:cubicBezTo>
                  <a:pt x="266634" y="161177"/>
                  <a:pt x="427811" y="0"/>
                  <a:pt x="62663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5698" y="1418745"/>
            <a:ext cx="3489698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36000">
                      <a:srgbClr val="8ADFFF">
                        <a:alpha val="100000"/>
                      </a:srgbClr>
                    </a:gs>
                    <a:gs pos="91000">
                      <a:srgbClr val="1482FC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574876" y="6082724"/>
            <a:ext cx="2562388" cy="1088912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027655">
            <a:off x="10100990" y="5889667"/>
            <a:ext cx="3276730" cy="1031430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027655">
            <a:off x="6349807" y="5110952"/>
            <a:ext cx="5773324" cy="1441502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676583" y="4574399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5432" y="4563385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zh-CN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---</a:t>
            </a:r>
            <a:r>
              <a:rPr kumimoji="1" lang="zh-CN" altLang="en-US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+mj-lt"/>
                <a:ea typeface="+mj-lt"/>
                <a:cs typeface="+mj-lt"/>
              </a:rPr>
              <a:t>从</a:t>
            </a:r>
            <a:r>
              <a:rPr kumimoji="1" lang="en-US" altLang="zh-CN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+mj-lt"/>
                <a:ea typeface="+mj-lt"/>
                <a:cs typeface="+mj-lt"/>
              </a:rPr>
              <a:t>DeepSeek</a:t>
            </a:r>
            <a:r>
              <a:rPr kumimoji="1" lang="zh-CN" altLang="en-US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+mj-lt"/>
                <a:ea typeface="+mj-lt"/>
                <a:cs typeface="+mj-lt"/>
              </a:rPr>
              <a:t>爆火看文明困境</a:t>
            </a:r>
            <a:r>
              <a:rPr kumimoji="1" lang="en-US" altLang="zh-CN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---</a:t>
            </a:r>
            <a:endParaRPr kumimoji="1" lang="en-US" altLang="zh-CN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35532" y="2225819"/>
            <a:ext cx="6112549" cy="2330162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AI狂飙时代下的人类自证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t="-458" b="5935"/>
          <a:stretch>
            <a:fillRect/>
          </a:stretch>
        </p:blipFill>
        <p:spPr>
          <a:xfrm flipH="1">
            <a:off x="7410606" y="914048"/>
            <a:ext cx="3649841" cy="599592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02441" y="1692444"/>
            <a:ext cx="1811137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9050">
                  <a:noFill/>
                </a:ln>
                <a:gradFill>
                  <a:gsLst>
                    <a:gs pos="32000">
                      <a:srgbClr val="C4EFFF">
                        <a:alpha val="100000"/>
                      </a:srgbClr>
                    </a:gs>
                    <a:gs pos="100000">
                      <a:srgbClr val="1482FC">
                        <a:alpha val="66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731799" y="1745342"/>
            <a:ext cx="1221058" cy="700254"/>
            <a:chOff x="2731799" y="1745342"/>
            <a:chExt cx="1221058" cy="700254"/>
          </a:xfrm>
        </p:grpSpPr>
        <p:sp>
          <p:nvSpPr>
            <p:cNvPr id="8" name="标题 1"/>
            <p:cNvSpPr txBox="1"/>
            <p:nvPr/>
          </p:nvSpPr>
          <p:spPr>
            <a:xfrm>
              <a:off x="2919229" y="1745342"/>
              <a:ext cx="1033628" cy="677186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14455697">
              <a:off x="2744144" y="2091333"/>
              <a:ext cx="381316" cy="25254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032467" y="896546"/>
            <a:ext cx="807151" cy="1501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361C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27655">
            <a:off x="5277191" y="6070836"/>
            <a:ext cx="2699509" cy="1147183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27655">
            <a:off x="9471589" y="5938606"/>
            <a:ext cx="2952825" cy="929473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045506" y="5018514"/>
            <a:ext cx="6082272" cy="1518641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676583" y="5039651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583" y="5028637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4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- - - - - - - - - - - - - - - - - - 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255" y="2873612"/>
            <a:ext cx="5775161" cy="2139477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语言腐败：文字的异化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t="16237" b="16237"/>
          <a:stretch>
            <a:fillRect/>
          </a:stretch>
        </p:blipFill>
        <p:spPr>
          <a:xfrm>
            <a:off x="-1125436" y="1873330"/>
            <a:ext cx="6026892" cy="3517739"/>
          </a:xfrm>
          <a:custGeom>
            <a:avLst/>
            <a:gdLst/>
            <a:ahLst/>
            <a:cxnLst/>
            <a:rect l="l" t="t" r="r" b="b"/>
            <a:pathLst>
              <a:path w="6026892" h="3517739">
                <a:moveTo>
                  <a:pt x="875459" y="0"/>
                </a:moveTo>
                <a:lnTo>
                  <a:pt x="1031971" y="0"/>
                </a:lnTo>
                <a:lnTo>
                  <a:pt x="1467388" y="0"/>
                </a:lnTo>
                <a:lnTo>
                  <a:pt x="1486874" y="0"/>
                </a:lnTo>
                <a:lnTo>
                  <a:pt x="1623900" y="0"/>
                </a:lnTo>
                <a:lnTo>
                  <a:pt x="1643386" y="0"/>
                </a:lnTo>
                <a:lnTo>
                  <a:pt x="1680578" y="0"/>
                </a:lnTo>
                <a:lnTo>
                  <a:pt x="1837091" y="0"/>
                </a:lnTo>
                <a:lnTo>
                  <a:pt x="2078803" y="0"/>
                </a:lnTo>
                <a:lnTo>
                  <a:pt x="2235316" y="0"/>
                </a:lnTo>
                <a:lnTo>
                  <a:pt x="2272507" y="0"/>
                </a:lnTo>
                <a:lnTo>
                  <a:pt x="2429020" y="0"/>
                </a:lnTo>
                <a:lnTo>
                  <a:pt x="4392070" y="0"/>
                </a:lnTo>
                <a:lnTo>
                  <a:pt x="4548582" y="0"/>
                </a:lnTo>
                <a:lnTo>
                  <a:pt x="4585774" y="0"/>
                </a:lnTo>
                <a:lnTo>
                  <a:pt x="4742287" y="0"/>
                </a:lnTo>
                <a:lnTo>
                  <a:pt x="4983999" y="0"/>
                </a:lnTo>
                <a:lnTo>
                  <a:pt x="5140513" y="0"/>
                </a:lnTo>
                <a:lnTo>
                  <a:pt x="5177703" y="0"/>
                </a:lnTo>
                <a:lnTo>
                  <a:pt x="5197189" y="0"/>
                </a:lnTo>
                <a:lnTo>
                  <a:pt x="5334216" y="0"/>
                </a:lnTo>
                <a:lnTo>
                  <a:pt x="5353702" y="0"/>
                </a:lnTo>
                <a:lnTo>
                  <a:pt x="5789119" y="0"/>
                </a:lnTo>
                <a:lnTo>
                  <a:pt x="5945632" y="0"/>
                </a:lnTo>
                <a:cubicBezTo>
                  <a:pt x="5945632" y="0"/>
                  <a:pt x="6038238" y="11361"/>
                  <a:pt x="6025731" y="113601"/>
                </a:cubicBezTo>
                <a:lnTo>
                  <a:pt x="5282830" y="3404139"/>
                </a:lnTo>
                <a:cubicBezTo>
                  <a:pt x="5282830" y="3404139"/>
                  <a:pt x="5249173" y="3506379"/>
                  <a:pt x="5151437" y="3517739"/>
                </a:cubicBezTo>
                <a:lnTo>
                  <a:pt x="4994924" y="3517739"/>
                </a:lnTo>
                <a:lnTo>
                  <a:pt x="4559507" y="3517739"/>
                </a:lnTo>
                <a:lnTo>
                  <a:pt x="4540022" y="3517739"/>
                </a:lnTo>
                <a:lnTo>
                  <a:pt x="4402994" y="3517739"/>
                </a:lnTo>
                <a:lnTo>
                  <a:pt x="4383508" y="3517739"/>
                </a:lnTo>
                <a:lnTo>
                  <a:pt x="4346317" y="3517739"/>
                </a:lnTo>
                <a:lnTo>
                  <a:pt x="4189805" y="3517739"/>
                </a:lnTo>
                <a:lnTo>
                  <a:pt x="3948092" y="3517739"/>
                </a:lnTo>
                <a:lnTo>
                  <a:pt x="3791579" y="3517739"/>
                </a:lnTo>
                <a:lnTo>
                  <a:pt x="3754387" y="3517739"/>
                </a:lnTo>
                <a:lnTo>
                  <a:pt x="3597875" y="3517739"/>
                </a:lnTo>
                <a:lnTo>
                  <a:pt x="1634825" y="3517739"/>
                </a:lnTo>
                <a:lnTo>
                  <a:pt x="1478311" y="3517739"/>
                </a:lnTo>
                <a:lnTo>
                  <a:pt x="1441120" y="3517739"/>
                </a:lnTo>
                <a:lnTo>
                  <a:pt x="1284607" y="3517739"/>
                </a:lnTo>
                <a:lnTo>
                  <a:pt x="1042895" y="3517739"/>
                </a:lnTo>
                <a:lnTo>
                  <a:pt x="886382" y="3517739"/>
                </a:lnTo>
                <a:lnTo>
                  <a:pt x="849190" y="3517739"/>
                </a:lnTo>
                <a:lnTo>
                  <a:pt x="829704" y="3517739"/>
                </a:lnTo>
                <a:lnTo>
                  <a:pt x="692678" y="3517739"/>
                </a:lnTo>
                <a:lnTo>
                  <a:pt x="673191" y="3517739"/>
                </a:lnTo>
                <a:lnTo>
                  <a:pt x="237774" y="3517739"/>
                </a:lnTo>
                <a:lnTo>
                  <a:pt x="81262" y="3517739"/>
                </a:lnTo>
                <a:cubicBezTo>
                  <a:pt x="81262" y="3517739"/>
                  <a:pt x="-11345" y="3506379"/>
                  <a:pt x="1162" y="3404139"/>
                </a:cubicBezTo>
                <a:lnTo>
                  <a:pt x="744064" y="113601"/>
                </a:lnTo>
                <a:cubicBezTo>
                  <a:pt x="744064" y="113601"/>
                  <a:pt x="777721" y="11361"/>
                  <a:pt x="87545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486900" y="2079002"/>
            <a:ext cx="4032000" cy="1008000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4998488" y="2583002"/>
            <a:ext cx="2488412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6" name="标题 1"/>
          <p:cNvSpPr txBox="1"/>
          <p:nvPr/>
        </p:nvSpPr>
        <p:spPr>
          <a:xfrm>
            <a:off x="4481244" y="2233851"/>
            <a:ext cx="698304" cy="698303"/>
          </a:xfrm>
          <a:prstGeom prst="ellipse">
            <a:avLst/>
          </a:prstGeom>
          <a:solidFill>
            <a:schemeClr val="accent1"/>
          </a:solidFill>
          <a:ln w="12700" cap="rnd">
            <a:noFill/>
            <a:round/>
          </a:ln>
          <a:effectLst>
            <a:outerShdw blurRad="254000" dist="127000" dir="3000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81244" y="2388246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30900" y="2223002"/>
            <a:ext cx="3744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0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AI生成的语言多为表面化的信息，缺乏深度和内涵，让语言逐渐失去原有的魅力。
鲁迅原文与AI仿写的对比，反映出AI对语言的异化。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486900" y="3189724"/>
            <a:ext cx="4032000" cy="1008000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4671682" y="3693724"/>
            <a:ext cx="2815218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11" name="标题 1"/>
          <p:cNvSpPr txBox="1"/>
          <p:nvPr/>
        </p:nvSpPr>
        <p:spPr>
          <a:xfrm>
            <a:off x="7630900" y="3333724"/>
            <a:ext cx="3744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0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AI生成的语言缺乏情感和温度，呈现出机械化的特征，让人们逐渐失去对语言的感知能力。
毛笔字与机械字体的对比，象征着传统语言与AI语言的冲突。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68208" y="3344573"/>
            <a:ext cx="698304" cy="698303"/>
          </a:xfrm>
          <a:prstGeom prst="ellipse">
            <a:avLst/>
          </a:prstGeom>
          <a:solidFill>
            <a:schemeClr val="accent2"/>
          </a:solidFill>
          <a:ln w="12700" cap="rnd">
            <a:noFill/>
            <a:round/>
          </a:ln>
          <a:effectLst>
            <a:outerShdw blurRad="254000" dist="127000" dir="3000000" algn="ctr" rotWithShape="0">
              <a:schemeClr val="accent2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168208" y="3498968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86900" y="4300447"/>
            <a:ext cx="4032000" cy="1008000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4440487" y="4804447"/>
            <a:ext cx="3046413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16" name="标题 1"/>
          <p:cNvSpPr txBox="1"/>
          <p:nvPr/>
        </p:nvSpPr>
        <p:spPr>
          <a:xfrm>
            <a:off x="7630900" y="4444447"/>
            <a:ext cx="3744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0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AI的生成方式让语言逐渐异化，失去原有的表达能力和情感传递功能。
汉字笔画分解动画象征着语言在AI化过程中的异化。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55172" y="4455296"/>
            <a:ext cx="698304" cy="698303"/>
          </a:xfrm>
          <a:prstGeom prst="ellipse">
            <a:avLst/>
          </a:prstGeom>
          <a:solidFill>
            <a:schemeClr val="accent1"/>
          </a:solidFill>
          <a:ln w="12700" cap="rnd">
            <a:noFill/>
            <a:round/>
          </a:ln>
          <a:effectLst>
            <a:outerShdw blurRad="254000" dist="127000" dir="3000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855172" y="4609691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261808" y="1955953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语言的表面化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261808" y="3076061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语言的机械化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261808" y="4179459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语言的异化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语言的AI化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30983" r="30983"/>
          <a:stretch>
            <a:fillRect/>
          </a:stretch>
        </p:blipFill>
        <p:spPr>
          <a:xfrm>
            <a:off x="660400" y="1564427"/>
            <a:ext cx="3062369" cy="4512371"/>
          </a:xfrm>
          <a:custGeom>
            <a:avLst/>
            <a:gdLst/>
            <a:ahLst/>
            <a:cxnLst/>
            <a:rect l="l" t="t" r="r" b="b"/>
            <a:pathLst>
              <a:path w="3062369" h="4512371">
                <a:moveTo>
                  <a:pt x="137500" y="0"/>
                </a:moveTo>
                <a:lnTo>
                  <a:pt x="2924869" y="0"/>
                </a:lnTo>
                <a:cubicBezTo>
                  <a:pt x="3000808" y="0"/>
                  <a:pt x="3062369" y="61561"/>
                  <a:pt x="3062369" y="137500"/>
                </a:cubicBezTo>
                <a:lnTo>
                  <a:pt x="3062369" y="4374871"/>
                </a:lnTo>
                <a:cubicBezTo>
                  <a:pt x="3062369" y="4450810"/>
                  <a:pt x="3000808" y="4512371"/>
                  <a:pt x="2924869" y="4512371"/>
                </a:cubicBezTo>
                <a:lnTo>
                  <a:pt x="137500" y="4512371"/>
                </a:lnTo>
                <a:cubicBezTo>
                  <a:pt x="61561" y="4512371"/>
                  <a:pt x="0" y="4450810"/>
                  <a:pt x="0" y="4374871"/>
                </a:cubicBezTo>
                <a:lnTo>
                  <a:pt x="0" y="137500"/>
                </a:lnTo>
                <a:cubicBezTo>
                  <a:pt x="0" y="61561"/>
                  <a:pt x="61561" y="0"/>
                  <a:pt x="1375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4335966" y="2011952"/>
            <a:ext cx="7116894" cy="1023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语言的深度和内涵是其魅力所在，人们需要重视语言的深度和内涵，避免被AI语言所取代。
莫言手稿照片与语录强调语言的深度和内涵。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112305" y="1775461"/>
            <a:ext cx="52463" cy="4648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081780" y="1775461"/>
            <a:ext cx="113512" cy="11351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35966" y="1648247"/>
            <a:ext cx="7116894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语言的深度与内涵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5966" y="3612152"/>
            <a:ext cx="7116894" cy="1023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人们需要增强对语言的保护意识，警惕AI对语言的异化和腐蚀。
敦煌壁画修复实录强调对传统文化的保护。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112305" y="3375661"/>
            <a:ext cx="52463" cy="4648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081780" y="3375661"/>
            <a:ext cx="113512" cy="11351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35966" y="3248447"/>
            <a:ext cx="7116894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语言的保护意识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35966" y="5212352"/>
            <a:ext cx="7116894" cy="1023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对语言的反思让人们更加珍惜传统语言，避免被AI语言所左右。
毛笔书写沙沙声渐变为键盘敲击声的音效，象征着传统语言与AI语言的冲突。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112305" y="4975861"/>
            <a:ext cx="52463" cy="4648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081780" y="4975861"/>
            <a:ext cx="113512" cy="11351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35966" y="4848647"/>
            <a:ext cx="7116894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语言的反思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语言的反思与保护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t="-458" b="5935"/>
          <a:stretch>
            <a:fillRect/>
          </a:stretch>
        </p:blipFill>
        <p:spPr>
          <a:xfrm flipH="1">
            <a:off x="7410606" y="914048"/>
            <a:ext cx="3649841" cy="599592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02441" y="1692444"/>
            <a:ext cx="1811137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9050">
                  <a:noFill/>
                </a:ln>
                <a:gradFill>
                  <a:gsLst>
                    <a:gs pos="32000">
                      <a:srgbClr val="C4EFFF">
                        <a:alpha val="100000"/>
                      </a:srgbClr>
                    </a:gs>
                    <a:gs pos="100000">
                      <a:srgbClr val="1482FC">
                        <a:alpha val="66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731799" y="1745342"/>
            <a:ext cx="1221058" cy="700254"/>
            <a:chOff x="2731799" y="1745342"/>
            <a:chExt cx="1221058" cy="700254"/>
          </a:xfrm>
        </p:grpSpPr>
        <p:sp>
          <p:nvSpPr>
            <p:cNvPr id="8" name="标题 1"/>
            <p:cNvSpPr txBox="1"/>
            <p:nvPr/>
          </p:nvSpPr>
          <p:spPr>
            <a:xfrm>
              <a:off x="2919229" y="1745342"/>
              <a:ext cx="1033628" cy="677186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14455697">
              <a:off x="2744144" y="2091333"/>
              <a:ext cx="381316" cy="25254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032467" y="896546"/>
            <a:ext cx="807151" cy="1501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361C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27655">
            <a:off x="5277191" y="6070836"/>
            <a:ext cx="2699509" cy="1147183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27655">
            <a:off x="9471589" y="5938606"/>
            <a:ext cx="2952825" cy="929473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045506" y="5018514"/>
            <a:ext cx="6082272" cy="1518641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676583" y="5039651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583" y="5028637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4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 Design  - - - - - - - - - - - - - - - - - - 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255" y="2873612"/>
            <a:ext cx="5775161" cy="2139477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破局之路：人类的自我救赎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28678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00216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89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深度思考是人类区别于AI的重要特征，人们需要重视深度思考，避免被AI的表面化思维所取代。
莫言手稿照片与语录强调深度思考的重要性。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56896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25174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496712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66885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思考的深度和内涵是人类智慧的体现，人们需要通过深度思考来解决AI带来的问题。
敦煌壁画修复实录强调思考的深度和内涵。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0390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深度思考的重要性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66887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思考的深度与内涵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53392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21670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93208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63381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对思考的反思让人们更加珍惜深度思考，避免被AI的表面化思维所左右。
手写文字逐字浮现的动画象征着对深度思考的坚持。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63382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思考的反思与坚持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思考的力量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4509496"/>
            <a:ext cx="3049498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文化的深度和内涵是人类文明的基石，人们需要重视文化的深度和内涵，避免被AI的文化生产所取代。
敦煌壁画修复实录强调文化的深度和内涵。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95325" y="3821802"/>
            <a:ext cx="3049498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文化的深度与内涵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551452" y="4509496"/>
            <a:ext cx="3049498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人们需要增强对文化的保护意识，警惕AI对文化的侵蚀和腐蚀。
手写稿与3D建模线框的对比，象征着传统文化与AI文化的冲突。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551452" y="3821802"/>
            <a:ext cx="3049498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文化的保护意识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423736" y="4509496"/>
            <a:ext cx="3049498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对文化的反思让人们更加珍惜传统文化，避免被AI文化所左右。
手写文字逐字浮现的动画象征着对传统文化的坚守。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23736" y="3821802"/>
            <a:ext cx="3049498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文化的反思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1884408" y="2329045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1884917" y="1609375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5325" y="2364617"/>
            <a:ext cx="2713992" cy="7656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00935" y="2428953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749895" y="2535918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5748614" y="2329045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5749123" y="1609375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59531" y="2364617"/>
            <a:ext cx="2713992" cy="7656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65141" y="2428953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14101" y="2535918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9612819" y="2329045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9613328" y="1609375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423736" y="2364617"/>
            <a:ext cx="2713992" cy="7656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429346" y="2428953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478306" y="2535918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文化的坚守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2050828" y="2133137"/>
            <a:ext cx="6708254" cy="1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>
            <a:off x="1981341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43113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20515" y="2084616"/>
            <a:ext cx="97043" cy="970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59246" y="2364865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27676" y="2364865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96106" y="2364865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t" rotWithShape="0">
              <a:srgbClr val="000000">
                <a:alpha val="20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83365" y="2990344"/>
            <a:ext cx="536912" cy="53691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22895" y="3024617"/>
            <a:ext cx="534980" cy="46836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89592" y="2982462"/>
            <a:ext cx="597442" cy="55267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83364" y="3603410"/>
            <a:ext cx="20253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人类的责任与使命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22894" y="3603410"/>
            <a:ext cx="20253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人类的反思与觉醒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89591" y="3603410"/>
            <a:ext cx="19999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人类的未来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883365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人类需要承担起保护文化、思考和语言的责任，避免被AI所取代。
莫言手稿照片与语录强调人类的责任与使命。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322895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人类需要通过反思和觉醒来解决AI带来的问题，避免被AI所左右。
敦煌壁画修复实录强调人类的反思与觉醒。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689592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人类的未来在于坚持深度思考、保护文化和语言，避免被AI所取代。
手写文字逐字浮现的动画象征着人类的未来。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人类的自我救赎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t="-458" b="5935"/>
          <a:stretch>
            <a:fillRect/>
          </a:stretch>
        </p:blipFill>
        <p:spPr>
          <a:xfrm flipH="1">
            <a:off x="7410606" y="914048"/>
            <a:ext cx="3649841" cy="599592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02441" y="1692444"/>
            <a:ext cx="1811137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9050">
                  <a:noFill/>
                </a:ln>
                <a:gradFill>
                  <a:gsLst>
                    <a:gs pos="32000">
                      <a:srgbClr val="C4EFFF">
                        <a:alpha val="100000"/>
                      </a:srgbClr>
                    </a:gs>
                    <a:gs pos="100000">
                      <a:srgbClr val="1482FC">
                        <a:alpha val="66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731799" y="1745342"/>
            <a:ext cx="1221058" cy="700254"/>
            <a:chOff x="2731799" y="1745342"/>
            <a:chExt cx="1221058" cy="700254"/>
          </a:xfrm>
        </p:grpSpPr>
        <p:sp>
          <p:nvSpPr>
            <p:cNvPr id="8" name="标题 1"/>
            <p:cNvSpPr txBox="1"/>
            <p:nvPr/>
          </p:nvSpPr>
          <p:spPr>
            <a:xfrm>
              <a:off x="2919229" y="1745342"/>
              <a:ext cx="1033628" cy="677186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14455697">
              <a:off x="2744144" y="2091333"/>
              <a:ext cx="381316" cy="25254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032467" y="896546"/>
            <a:ext cx="807151" cy="1501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361C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27655">
            <a:off x="5277191" y="6070836"/>
            <a:ext cx="2699509" cy="1147183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27655">
            <a:off x="9471589" y="5938606"/>
            <a:ext cx="2952825" cy="929473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045506" y="5018514"/>
            <a:ext cx="6082272" cy="1518641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676583" y="5039651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583" y="5028637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4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- - - - - - - - - - - - - - - - - - 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255" y="2873612"/>
            <a:ext cx="5775161" cy="2139477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终极叩问：人类的选择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17319" t="7661" r="28243" b="4119"/>
          <a:stretch>
            <a:fillRect/>
          </a:stretch>
        </p:blipFill>
        <p:spPr>
          <a:xfrm>
            <a:off x="660400" y="1292200"/>
            <a:ext cx="4680000" cy="4680000"/>
          </a:xfrm>
          <a:custGeom>
            <a:avLst/>
            <a:gdLst/>
            <a:ahLst/>
            <a:cxnLst/>
            <a:rect l="l" t="t" r="r" b="b"/>
            <a:pathLst>
              <a:path w="4680000" h="4680000">
                <a:moveTo>
                  <a:pt x="175828" y="0"/>
                </a:moveTo>
                <a:lnTo>
                  <a:pt x="4504173" y="0"/>
                </a:lnTo>
                <a:cubicBezTo>
                  <a:pt x="4601279" y="0"/>
                  <a:pt x="4680000" y="90832"/>
                  <a:pt x="4680000" y="202878"/>
                </a:cubicBezTo>
                <a:lnTo>
                  <a:pt x="4680000" y="4477122"/>
                </a:lnTo>
                <a:cubicBezTo>
                  <a:pt x="4680000" y="4589168"/>
                  <a:pt x="4601279" y="4680000"/>
                  <a:pt x="4504173" y="4680000"/>
                </a:cubicBezTo>
                <a:lnTo>
                  <a:pt x="175828" y="4680000"/>
                </a:lnTo>
                <a:cubicBezTo>
                  <a:pt x="78721" y="4680000"/>
                  <a:pt x="0" y="4589168"/>
                  <a:pt x="0" y="4477122"/>
                </a:cubicBezTo>
                <a:lnTo>
                  <a:pt x="0" y="202878"/>
                </a:lnTo>
                <a:cubicBezTo>
                  <a:pt x="0" y="90832"/>
                  <a:pt x="78721" y="0"/>
                  <a:pt x="17582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340400" y="1292200"/>
            <a:ext cx="6178500" cy="4680000"/>
          </a:xfrm>
          <a:prstGeom prst="roundRect">
            <a:avLst>
              <a:gd name="adj" fmla="val 3530"/>
            </a:avLst>
          </a:prstGeom>
          <a:solidFill>
            <a:schemeClr val="bg1">
              <a:lumMod val="95000"/>
            </a:schemeClr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46558" y="1701983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数据永生的诱惑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846558" y="2102545"/>
            <a:ext cx="540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数据永生让人类的思想和记忆得以延续，但同时也带来了肉体消亡的威胁。
脑神经元与电路板融合的动态抽象画象征着数据永生的诱惑。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46558" y="3075804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肉体消亡的危机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846558" y="3476366"/>
            <a:ext cx="540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肉体消亡让人类失去了身体的感知和体验，让人类逐渐失去对世界的感知能力。
倒计时10秒人类文明闪回的视频象征着肉体消亡的危机。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46558" y="4449625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人类的选择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46558" y="4850187"/>
            <a:ext cx="540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人类需要在数据永生和肉体消亡之间做出选择，避免被AI所左右。
黑底白字的文案强调人类的选择。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26479" y="1676583"/>
            <a:ext cx="648000" cy="64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17500" dist="1270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06479" y="1856583"/>
            <a:ext cx="288001" cy="28800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26479" y="3050405"/>
            <a:ext cx="648000" cy="64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17500" dist="1270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06479" y="3241196"/>
            <a:ext cx="288000" cy="26641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26479" y="4424227"/>
            <a:ext cx="648000" cy="64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17500" dist="1270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206479" y="4604226"/>
            <a:ext cx="288000" cy="288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数据永生与肉体消亡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788062" y="2012839"/>
            <a:ext cx="2615876" cy="3617682"/>
          </a:xfrm>
          <a:prstGeom prst="roundRect">
            <a:avLst>
              <a:gd name="adj" fmla="val 4833"/>
            </a:avLst>
          </a:prstGeom>
          <a:solidFill>
            <a:schemeClr val="bg1"/>
          </a:solidFill>
          <a:ln w="254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4673615"/>
            <a:ext cx="2359413" cy="2176448"/>
          </a:xfrm>
          <a:custGeom>
            <a:avLst/>
            <a:gdLst>
              <a:gd name="connsiteX0" fmla="*/ 2308032 w 2359413"/>
              <a:gd name="connsiteY0" fmla="*/ 2073686 h 2176448"/>
              <a:gd name="connsiteX1" fmla="*/ 2359413 w 2359413"/>
              <a:gd name="connsiteY1" fmla="*/ 2125067 h 2176448"/>
              <a:gd name="connsiteX2" fmla="*/ 2308032 w 2359413"/>
              <a:gd name="connsiteY2" fmla="*/ 2176448 h 2176448"/>
              <a:gd name="connsiteX3" fmla="*/ 2256651 w 2359413"/>
              <a:gd name="connsiteY3" fmla="*/ 2125067 h 2176448"/>
              <a:gd name="connsiteX4" fmla="*/ 2308032 w 2359413"/>
              <a:gd name="connsiteY4" fmla="*/ 2073686 h 2176448"/>
              <a:gd name="connsiteX5" fmla="*/ 1931922 w 2359413"/>
              <a:gd name="connsiteY5" fmla="*/ 2073686 h 2176448"/>
              <a:gd name="connsiteX6" fmla="*/ 1983303 w 2359413"/>
              <a:gd name="connsiteY6" fmla="*/ 2125067 h 2176448"/>
              <a:gd name="connsiteX7" fmla="*/ 1931922 w 2359413"/>
              <a:gd name="connsiteY7" fmla="*/ 2176448 h 2176448"/>
              <a:gd name="connsiteX8" fmla="*/ 1880541 w 2359413"/>
              <a:gd name="connsiteY8" fmla="*/ 2125067 h 2176448"/>
              <a:gd name="connsiteX9" fmla="*/ 1931922 w 2359413"/>
              <a:gd name="connsiteY9" fmla="*/ 2073686 h 2176448"/>
              <a:gd name="connsiteX10" fmla="*/ 1555814 w 2359413"/>
              <a:gd name="connsiteY10" fmla="*/ 2073686 h 2176448"/>
              <a:gd name="connsiteX11" fmla="*/ 1607195 w 2359413"/>
              <a:gd name="connsiteY11" fmla="*/ 2125067 h 2176448"/>
              <a:gd name="connsiteX12" fmla="*/ 1555814 w 2359413"/>
              <a:gd name="connsiteY12" fmla="*/ 2176448 h 2176448"/>
              <a:gd name="connsiteX13" fmla="*/ 1504433 w 2359413"/>
              <a:gd name="connsiteY13" fmla="*/ 2125067 h 2176448"/>
              <a:gd name="connsiteX14" fmla="*/ 1555814 w 2359413"/>
              <a:gd name="connsiteY14" fmla="*/ 2073686 h 2176448"/>
              <a:gd name="connsiteX15" fmla="*/ 1179708 w 2359413"/>
              <a:gd name="connsiteY15" fmla="*/ 2073686 h 2176448"/>
              <a:gd name="connsiteX16" fmla="*/ 1231089 w 2359413"/>
              <a:gd name="connsiteY16" fmla="*/ 2125067 h 2176448"/>
              <a:gd name="connsiteX17" fmla="*/ 1179708 w 2359413"/>
              <a:gd name="connsiteY17" fmla="*/ 2176448 h 2176448"/>
              <a:gd name="connsiteX18" fmla="*/ 1128327 w 2359413"/>
              <a:gd name="connsiteY18" fmla="*/ 2125067 h 2176448"/>
              <a:gd name="connsiteX19" fmla="*/ 1179708 w 2359413"/>
              <a:gd name="connsiteY19" fmla="*/ 2073686 h 2176448"/>
              <a:gd name="connsiteX20" fmla="*/ 803599 w 2359413"/>
              <a:gd name="connsiteY20" fmla="*/ 2073686 h 2176448"/>
              <a:gd name="connsiteX21" fmla="*/ 854980 w 2359413"/>
              <a:gd name="connsiteY21" fmla="*/ 2125067 h 2176448"/>
              <a:gd name="connsiteX22" fmla="*/ 803599 w 2359413"/>
              <a:gd name="connsiteY22" fmla="*/ 2176448 h 2176448"/>
              <a:gd name="connsiteX23" fmla="*/ 752218 w 2359413"/>
              <a:gd name="connsiteY23" fmla="*/ 2125067 h 2176448"/>
              <a:gd name="connsiteX24" fmla="*/ 803599 w 2359413"/>
              <a:gd name="connsiteY24" fmla="*/ 2073686 h 2176448"/>
              <a:gd name="connsiteX25" fmla="*/ 427489 w 2359413"/>
              <a:gd name="connsiteY25" fmla="*/ 2073686 h 2176448"/>
              <a:gd name="connsiteX26" fmla="*/ 478870 w 2359413"/>
              <a:gd name="connsiteY26" fmla="*/ 2125067 h 2176448"/>
              <a:gd name="connsiteX27" fmla="*/ 427489 w 2359413"/>
              <a:gd name="connsiteY27" fmla="*/ 2176448 h 2176448"/>
              <a:gd name="connsiteX28" fmla="*/ 376108 w 2359413"/>
              <a:gd name="connsiteY28" fmla="*/ 2125067 h 2176448"/>
              <a:gd name="connsiteX29" fmla="*/ 427489 w 2359413"/>
              <a:gd name="connsiteY29" fmla="*/ 2073686 h 2176448"/>
              <a:gd name="connsiteX30" fmla="*/ 51381 w 2359413"/>
              <a:gd name="connsiteY30" fmla="*/ 2073686 h 2176448"/>
              <a:gd name="connsiteX31" fmla="*/ 102762 w 2359413"/>
              <a:gd name="connsiteY31" fmla="*/ 2125067 h 2176448"/>
              <a:gd name="connsiteX32" fmla="*/ 51381 w 2359413"/>
              <a:gd name="connsiteY32" fmla="*/ 2176448 h 2176448"/>
              <a:gd name="connsiteX33" fmla="*/ 0 w 2359413"/>
              <a:gd name="connsiteY33" fmla="*/ 2125067 h 2176448"/>
              <a:gd name="connsiteX34" fmla="*/ 51381 w 2359413"/>
              <a:gd name="connsiteY34" fmla="*/ 2073686 h 2176448"/>
              <a:gd name="connsiteX35" fmla="*/ 2308032 w 2359413"/>
              <a:gd name="connsiteY35" fmla="*/ 1777446 h 2176448"/>
              <a:gd name="connsiteX36" fmla="*/ 2359413 w 2359413"/>
              <a:gd name="connsiteY36" fmla="*/ 1828827 h 2176448"/>
              <a:gd name="connsiteX37" fmla="*/ 2308032 w 2359413"/>
              <a:gd name="connsiteY37" fmla="*/ 1880208 h 2176448"/>
              <a:gd name="connsiteX38" fmla="*/ 2256651 w 2359413"/>
              <a:gd name="connsiteY38" fmla="*/ 1828827 h 2176448"/>
              <a:gd name="connsiteX39" fmla="*/ 2308032 w 2359413"/>
              <a:gd name="connsiteY39" fmla="*/ 1777446 h 2176448"/>
              <a:gd name="connsiteX40" fmla="*/ 1931922 w 2359413"/>
              <a:gd name="connsiteY40" fmla="*/ 1777446 h 2176448"/>
              <a:gd name="connsiteX41" fmla="*/ 1983303 w 2359413"/>
              <a:gd name="connsiteY41" fmla="*/ 1828827 h 2176448"/>
              <a:gd name="connsiteX42" fmla="*/ 1931922 w 2359413"/>
              <a:gd name="connsiteY42" fmla="*/ 1880208 h 2176448"/>
              <a:gd name="connsiteX43" fmla="*/ 1880541 w 2359413"/>
              <a:gd name="connsiteY43" fmla="*/ 1828827 h 2176448"/>
              <a:gd name="connsiteX44" fmla="*/ 1931922 w 2359413"/>
              <a:gd name="connsiteY44" fmla="*/ 1777446 h 2176448"/>
              <a:gd name="connsiteX45" fmla="*/ 1555814 w 2359413"/>
              <a:gd name="connsiteY45" fmla="*/ 1777446 h 2176448"/>
              <a:gd name="connsiteX46" fmla="*/ 1607195 w 2359413"/>
              <a:gd name="connsiteY46" fmla="*/ 1828827 h 2176448"/>
              <a:gd name="connsiteX47" fmla="*/ 1555814 w 2359413"/>
              <a:gd name="connsiteY47" fmla="*/ 1880208 h 2176448"/>
              <a:gd name="connsiteX48" fmla="*/ 1504433 w 2359413"/>
              <a:gd name="connsiteY48" fmla="*/ 1828827 h 2176448"/>
              <a:gd name="connsiteX49" fmla="*/ 1555814 w 2359413"/>
              <a:gd name="connsiteY49" fmla="*/ 1777446 h 2176448"/>
              <a:gd name="connsiteX50" fmla="*/ 1179708 w 2359413"/>
              <a:gd name="connsiteY50" fmla="*/ 1777446 h 2176448"/>
              <a:gd name="connsiteX51" fmla="*/ 1231089 w 2359413"/>
              <a:gd name="connsiteY51" fmla="*/ 1828827 h 2176448"/>
              <a:gd name="connsiteX52" fmla="*/ 1179708 w 2359413"/>
              <a:gd name="connsiteY52" fmla="*/ 1880208 h 2176448"/>
              <a:gd name="connsiteX53" fmla="*/ 1128327 w 2359413"/>
              <a:gd name="connsiteY53" fmla="*/ 1828827 h 2176448"/>
              <a:gd name="connsiteX54" fmla="*/ 1179708 w 2359413"/>
              <a:gd name="connsiteY54" fmla="*/ 1777446 h 2176448"/>
              <a:gd name="connsiteX55" fmla="*/ 803600 w 2359413"/>
              <a:gd name="connsiteY55" fmla="*/ 1777446 h 2176448"/>
              <a:gd name="connsiteX56" fmla="*/ 854980 w 2359413"/>
              <a:gd name="connsiteY56" fmla="*/ 1828827 h 2176448"/>
              <a:gd name="connsiteX57" fmla="*/ 803600 w 2359413"/>
              <a:gd name="connsiteY57" fmla="*/ 1880208 h 2176448"/>
              <a:gd name="connsiteX58" fmla="*/ 752219 w 2359413"/>
              <a:gd name="connsiteY58" fmla="*/ 1828827 h 2176448"/>
              <a:gd name="connsiteX59" fmla="*/ 803600 w 2359413"/>
              <a:gd name="connsiteY59" fmla="*/ 1777446 h 2176448"/>
              <a:gd name="connsiteX60" fmla="*/ 427489 w 2359413"/>
              <a:gd name="connsiteY60" fmla="*/ 1777446 h 2176448"/>
              <a:gd name="connsiteX61" fmla="*/ 478870 w 2359413"/>
              <a:gd name="connsiteY61" fmla="*/ 1828827 h 2176448"/>
              <a:gd name="connsiteX62" fmla="*/ 427489 w 2359413"/>
              <a:gd name="connsiteY62" fmla="*/ 1880208 h 2176448"/>
              <a:gd name="connsiteX63" fmla="*/ 376108 w 2359413"/>
              <a:gd name="connsiteY63" fmla="*/ 1828827 h 2176448"/>
              <a:gd name="connsiteX64" fmla="*/ 427489 w 2359413"/>
              <a:gd name="connsiteY64" fmla="*/ 1777446 h 2176448"/>
              <a:gd name="connsiteX65" fmla="*/ 51381 w 2359413"/>
              <a:gd name="connsiteY65" fmla="*/ 1777446 h 2176448"/>
              <a:gd name="connsiteX66" fmla="*/ 102762 w 2359413"/>
              <a:gd name="connsiteY66" fmla="*/ 1828827 h 2176448"/>
              <a:gd name="connsiteX67" fmla="*/ 51381 w 2359413"/>
              <a:gd name="connsiteY67" fmla="*/ 1880208 h 2176448"/>
              <a:gd name="connsiteX68" fmla="*/ 0 w 2359413"/>
              <a:gd name="connsiteY68" fmla="*/ 1828827 h 2176448"/>
              <a:gd name="connsiteX69" fmla="*/ 51381 w 2359413"/>
              <a:gd name="connsiteY69" fmla="*/ 1777446 h 2176448"/>
              <a:gd name="connsiteX70" fmla="*/ 2308032 w 2359413"/>
              <a:gd name="connsiteY70" fmla="*/ 1481205 h 2176448"/>
              <a:gd name="connsiteX71" fmla="*/ 2359413 w 2359413"/>
              <a:gd name="connsiteY71" fmla="*/ 1532586 h 2176448"/>
              <a:gd name="connsiteX72" fmla="*/ 2308032 w 2359413"/>
              <a:gd name="connsiteY72" fmla="*/ 1583967 h 2176448"/>
              <a:gd name="connsiteX73" fmla="*/ 2256651 w 2359413"/>
              <a:gd name="connsiteY73" fmla="*/ 1532586 h 2176448"/>
              <a:gd name="connsiteX74" fmla="*/ 2308032 w 2359413"/>
              <a:gd name="connsiteY74" fmla="*/ 1481205 h 2176448"/>
              <a:gd name="connsiteX75" fmla="*/ 1931922 w 2359413"/>
              <a:gd name="connsiteY75" fmla="*/ 1481205 h 2176448"/>
              <a:gd name="connsiteX76" fmla="*/ 1983303 w 2359413"/>
              <a:gd name="connsiteY76" fmla="*/ 1532586 h 2176448"/>
              <a:gd name="connsiteX77" fmla="*/ 1931922 w 2359413"/>
              <a:gd name="connsiteY77" fmla="*/ 1583967 h 2176448"/>
              <a:gd name="connsiteX78" fmla="*/ 1880541 w 2359413"/>
              <a:gd name="connsiteY78" fmla="*/ 1532586 h 2176448"/>
              <a:gd name="connsiteX79" fmla="*/ 1931922 w 2359413"/>
              <a:gd name="connsiteY79" fmla="*/ 1481205 h 2176448"/>
              <a:gd name="connsiteX80" fmla="*/ 1555814 w 2359413"/>
              <a:gd name="connsiteY80" fmla="*/ 1481205 h 2176448"/>
              <a:gd name="connsiteX81" fmla="*/ 1607195 w 2359413"/>
              <a:gd name="connsiteY81" fmla="*/ 1532586 h 2176448"/>
              <a:gd name="connsiteX82" fmla="*/ 1555814 w 2359413"/>
              <a:gd name="connsiteY82" fmla="*/ 1583967 h 2176448"/>
              <a:gd name="connsiteX83" fmla="*/ 1504433 w 2359413"/>
              <a:gd name="connsiteY83" fmla="*/ 1532586 h 2176448"/>
              <a:gd name="connsiteX84" fmla="*/ 1555814 w 2359413"/>
              <a:gd name="connsiteY84" fmla="*/ 1481205 h 2176448"/>
              <a:gd name="connsiteX85" fmla="*/ 1179708 w 2359413"/>
              <a:gd name="connsiteY85" fmla="*/ 1481205 h 2176448"/>
              <a:gd name="connsiteX86" fmla="*/ 1231089 w 2359413"/>
              <a:gd name="connsiteY86" fmla="*/ 1532586 h 2176448"/>
              <a:gd name="connsiteX87" fmla="*/ 1179708 w 2359413"/>
              <a:gd name="connsiteY87" fmla="*/ 1583967 h 2176448"/>
              <a:gd name="connsiteX88" fmla="*/ 1128327 w 2359413"/>
              <a:gd name="connsiteY88" fmla="*/ 1532586 h 2176448"/>
              <a:gd name="connsiteX89" fmla="*/ 1179708 w 2359413"/>
              <a:gd name="connsiteY89" fmla="*/ 1481205 h 2176448"/>
              <a:gd name="connsiteX90" fmla="*/ 803600 w 2359413"/>
              <a:gd name="connsiteY90" fmla="*/ 1481205 h 2176448"/>
              <a:gd name="connsiteX91" fmla="*/ 854981 w 2359413"/>
              <a:gd name="connsiteY91" fmla="*/ 1532586 h 2176448"/>
              <a:gd name="connsiteX92" fmla="*/ 803600 w 2359413"/>
              <a:gd name="connsiteY92" fmla="*/ 1583967 h 2176448"/>
              <a:gd name="connsiteX93" fmla="*/ 752219 w 2359413"/>
              <a:gd name="connsiteY93" fmla="*/ 1532586 h 2176448"/>
              <a:gd name="connsiteX94" fmla="*/ 803600 w 2359413"/>
              <a:gd name="connsiteY94" fmla="*/ 1481205 h 2176448"/>
              <a:gd name="connsiteX95" fmla="*/ 427490 w 2359413"/>
              <a:gd name="connsiteY95" fmla="*/ 1481205 h 2176448"/>
              <a:gd name="connsiteX96" fmla="*/ 478871 w 2359413"/>
              <a:gd name="connsiteY96" fmla="*/ 1532586 h 2176448"/>
              <a:gd name="connsiteX97" fmla="*/ 427490 w 2359413"/>
              <a:gd name="connsiteY97" fmla="*/ 1583967 h 2176448"/>
              <a:gd name="connsiteX98" fmla="*/ 376109 w 2359413"/>
              <a:gd name="connsiteY98" fmla="*/ 1532586 h 2176448"/>
              <a:gd name="connsiteX99" fmla="*/ 427490 w 2359413"/>
              <a:gd name="connsiteY99" fmla="*/ 1481205 h 2176448"/>
              <a:gd name="connsiteX100" fmla="*/ 51382 w 2359413"/>
              <a:gd name="connsiteY100" fmla="*/ 1481205 h 2176448"/>
              <a:gd name="connsiteX101" fmla="*/ 102763 w 2359413"/>
              <a:gd name="connsiteY101" fmla="*/ 1532586 h 2176448"/>
              <a:gd name="connsiteX102" fmla="*/ 51382 w 2359413"/>
              <a:gd name="connsiteY102" fmla="*/ 1583967 h 2176448"/>
              <a:gd name="connsiteX103" fmla="*/ 1 w 2359413"/>
              <a:gd name="connsiteY103" fmla="*/ 1532586 h 2176448"/>
              <a:gd name="connsiteX104" fmla="*/ 51382 w 2359413"/>
              <a:gd name="connsiteY104" fmla="*/ 1481205 h 2176448"/>
              <a:gd name="connsiteX105" fmla="*/ 2308032 w 2359413"/>
              <a:gd name="connsiteY105" fmla="*/ 1184964 h 2176448"/>
              <a:gd name="connsiteX106" fmla="*/ 2359413 w 2359413"/>
              <a:gd name="connsiteY106" fmla="*/ 1236345 h 2176448"/>
              <a:gd name="connsiteX107" fmla="*/ 2308032 w 2359413"/>
              <a:gd name="connsiteY107" fmla="*/ 1287726 h 2176448"/>
              <a:gd name="connsiteX108" fmla="*/ 2256651 w 2359413"/>
              <a:gd name="connsiteY108" fmla="*/ 1236345 h 2176448"/>
              <a:gd name="connsiteX109" fmla="*/ 2308032 w 2359413"/>
              <a:gd name="connsiteY109" fmla="*/ 1184964 h 2176448"/>
              <a:gd name="connsiteX110" fmla="*/ 1931922 w 2359413"/>
              <a:gd name="connsiteY110" fmla="*/ 1184964 h 2176448"/>
              <a:gd name="connsiteX111" fmla="*/ 1983303 w 2359413"/>
              <a:gd name="connsiteY111" fmla="*/ 1236345 h 2176448"/>
              <a:gd name="connsiteX112" fmla="*/ 1931922 w 2359413"/>
              <a:gd name="connsiteY112" fmla="*/ 1287726 h 2176448"/>
              <a:gd name="connsiteX113" fmla="*/ 1880541 w 2359413"/>
              <a:gd name="connsiteY113" fmla="*/ 1236345 h 2176448"/>
              <a:gd name="connsiteX114" fmla="*/ 1931922 w 2359413"/>
              <a:gd name="connsiteY114" fmla="*/ 1184964 h 2176448"/>
              <a:gd name="connsiteX115" fmla="*/ 1555814 w 2359413"/>
              <a:gd name="connsiteY115" fmla="*/ 1184964 h 2176448"/>
              <a:gd name="connsiteX116" fmla="*/ 1607195 w 2359413"/>
              <a:gd name="connsiteY116" fmla="*/ 1236345 h 2176448"/>
              <a:gd name="connsiteX117" fmla="*/ 1555814 w 2359413"/>
              <a:gd name="connsiteY117" fmla="*/ 1287726 h 2176448"/>
              <a:gd name="connsiteX118" fmla="*/ 1504433 w 2359413"/>
              <a:gd name="connsiteY118" fmla="*/ 1236345 h 2176448"/>
              <a:gd name="connsiteX119" fmla="*/ 1555814 w 2359413"/>
              <a:gd name="connsiteY119" fmla="*/ 1184964 h 2176448"/>
              <a:gd name="connsiteX120" fmla="*/ 1179708 w 2359413"/>
              <a:gd name="connsiteY120" fmla="*/ 1184964 h 2176448"/>
              <a:gd name="connsiteX121" fmla="*/ 1231089 w 2359413"/>
              <a:gd name="connsiteY121" fmla="*/ 1236345 h 2176448"/>
              <a:gd name="connsiteX122" fmla="*/ 1179708 w 2359413"/>
              <a:gd name="connsiteY122" fmla="*/ 1287726 h 2176448"/>
              <a:gd name="connsiteX123" fmla="*/ 1128327 w 2359413"/>
              <a:gd name="connsiteY123" fmla="*/ 1236345 h 2176448"/>
              <a:gd name="connsiteX124" fmla="*/ 1179708 w 2359413"/>
              <a:gd name="connsiteY124" fmla="*/ 1184964 h 2176448"/>
              <a:gd name="connsiteX125" fmla="*/ 803600 w 2359413"/>
              <a:gd name="connsiteY125" fmla="*/ 1184964 h 2176448"/>
              <a:gd name="connsiteX126" fmla="*/ 854981 w 2359413"/>
              <a:gd name="connsiteY126" fmla="*/ 1236345 h 2176448"/>
              <a:gd name="connsiteX127" fmla="*/ 803600 w 2359413"/>
              <a:gd name="connsiteY127" fmla="*/ 1287726 h 2176448"/>
              <a:gd name="connsiteX128" fmla="*/ 752219 w 2359413"/>
              <a:gd name="connsiteY128" fmla="*/ 1236345 h 2176448"/>
              <a:gd name="connsiteX129" fmla="*/ 803600 w 2359413"/>
              <a:gd name="connsiteY129" fmla="*/ 1184964 h 2176448"/>
              <a:gd name="connsiteX130" fmla="*/ 427490 w 2359413"/>
              <a:gd name="connsiteY130" fmla="*/ 1184964 h 2176448"/>
              <a:gd name="connsiteX131" fmla="*/ 478871 w 2359413"/>
              <a:gd name="connsiteY131" fmla="*/ 1236345 h 2176448"/>
              <a:gd name="connsiteX132" fmla="*/ 427490 w 2359413"/>
              <a:gd name="connsiteY132" fmla="*/ 1287726 h 2176448"/>
              <a:gd name="connsiteX133" fmla="*/ 376109 w 2359413"/>
              <a:gd name="connsiteY133" fmla="*/ 1236345 h 2176448"/>
              <a:gd name="connsiteX134" fmla="*/ 427490 w 2359413"/>
              <a:gd name="connsiteY134" fmla="*/ 1184964 h 2176448"/>
              <a:gd name="connsiteX135" fmla="*/ 51382 w 2359413"/>
              <a:gd name="connsiteY135" fmla="*/ 1184964 h 2176448"/>
              <a:gd name="connsiteX136" fmla="*/ 102763 w 2359413"/>
              <a:gd name="connsiteY136" fmla="*/ 1236345 h 2176448"/>
              <a:gd name="connsiteX137" fmla="*/ 51382 w 2359413"/>
              <a:gd name="connsiteY137" fmla="*/ 1287726 h 2176448"/>
              <a:gd name="connsiteX138" fmla="*/ 1 w 2359413"/>
              <a:gd name="connsiteY138" fmla="*/ 1236345 h 2176448"/>
              <a:gd name="connsiteX139" fmla="*/ 51382 w 2359413"/>
              <a:gd name="connsiteY139" fmla="*/ 1184964 h 2176448"/>
              <a:gd name="connsiteX140" fmla="*/ 2308032 w 2359413"/>
              <a:gd name="connsiteY140" fmla="*/ 888722 h 2176448"/>
              <a:gd name="connsiteX141" fmla="*/ 2359413 w 2359413"/>
              <a:gd name="connsiteY141" fmla="*/ 940103 h 2176448"/>
              <a:gd name="connsiteX142" fmla="*/ 2308032 w 2359413"/>
              <a:gd name="connsiteY142" fmla="*/ 991484 h 2176448"/>
              <a:gd name="connsiteX143" fmla="*/ 2256651 w 2359413"/>
              <a:gd name="connsiteY143" fmla="*/ 940103 h 2176448"/>
              <a:gd name="connsiteX144" fmla="*/ 2308032 w 2359413"/>
              <a:gd name="connsiteY144" fmla="*/ 888722 h 2176448"/>
              <a:gd name="connsiteX145" fmla="*/ 1931922 w 2359413"/>
              <a:gd name="connsiteY145" fmla="*/ 888722 h 2176448"/>
              <a:gd name="connsiteX146" fmla="*/ 1983303 w 2359413"/>
              <a:gd name="connsiteY146" fmla="*/ 940103 h 2176448"/>
              <a:gd name="connsiteX147" fmla="*/ 1931922 w 2359413"/>
              <a:gd name="connsiteY147" fmla="*/ 991484 h 2176448"/>
              <a:gd name="connsiteX148" fmla="*/ 1880541 w 2359413"/>
              <a:gd name="connsiteY148" fmla="*/ 940103 h 2176448"/>
              <a:gd name="connsiteX149" fmla="*/ 1931922 w 2359413"/>
              <a:gd name="connsiteY149" fmla="*/ 888722 h 2176448"/>
              <a:gd name="connsiteX150" fmla="*/ 1555814 w 2359413"/>
              <a:gd name="connsiteY150" fmla="*/ 888722 h 2176448"/>
              <a:gd name="connsiteX151" fmla="*/ 1607195 w 2359413"/>
              <a:gd name="connsiteY151" fmla="*/ 940103 h 2176448"/>
              <a:gd name="connsiteX152" fmla="*/ 1555814 w 2359413"/>
              <a:gd name="connsiteY152" fmla="*/ 991484 h 2176448"/>
              <a:gd name="connsiteX153" fmla="*/ 1504433 w 2359413"/>
              <a:gd name="connsiteY153" fmla="*/ 940103 h 2176448"/>
              <a:gd name="connsiteX154" fmla="*/ 1555814 w 2359413"/>
              <a:gd name="connsiteY154" fmla="*/ 888722 h 2176448"/>
              <a:gd name="connsiteX155" fmla="*/ 1179708 w 2359413"/>
              <a:gd name="connsiteY155" fmla="*/ 888722 h 2176448"/>
              <a:gd name="connsiteX156" fmla="*/ 1231089 w 2359413"/>
              <a:gd name="connsiteY156" fmla="*/ 940103 h 2176448"/>
              <a:gd name="connsiteX157" fmla="*/ 1179708 w 2359413"/>
              <a:gd name="connsiteY157" fmla="*/ 991484 h 2176448"/>
              <a:gd name="connsiteX158" fmla="*/ 1128327 w 2359413"/>
              <a:gd name="connsiteY158" fmla="*/ 940103 h 2176448"/>
              <a:gd name="connsiteX159" fmla="*/ 1179708 w 2359413"/>
              <a:gd name="connsiteY159" fmla="*/ 888722 h 2176448"/>
              <a:gd name="connsiteX160" fmla="*/ 803601 w 2359413"/>
              <a:gd name="connsiteY160" fmla="*/ 888722 h 2176448"/>
              <a:gd name="connsiteX161" fmla="*/ 854981 w 2359413"/>
              <a:gd name="connsiteY161" fmla="*/ 940103 h 2176448"/>
              <a:gd name="connsiteX162" fmla="*/ 803601 w 2359413"/>
              <a:gd name="connsiteY162" fmla="*/ 991484 h 2176448"/>
              <a:gd name="connsiteX163" fmla="*/ 752220 w 2359413"/>
              <a:gd name="connsiteY163" fmla="*/ 940103 h 2176448"/>
              <a:gd name="connsiteX164" fmla="*/ 803601 w 2359413"/>
              <a:gd name="connsiteY164" fmla="*/ 888722 h 2176448"/>
              <a:gd name="connsiteX165" fmla="*/ 427490 w 2359413"/>
              <a:gd name="connsiteY165" fmla="*/ 888722 h 2176448"/>
              <a:gd name="connsiteX166" fmla="*/ 478871 w 2359413"/>
              <a:gd name="connsiteY166" fmla="*/ 940103 h 2176448"/>
              <a:gd name="connsiteX167" fmla="*/ 427490 w 2359413"/>
              <a:gd name="connsiteY167" fmla="*/ 991484 h 2176448"/>
              <a:gd name="connsiteX168" fmla="*/ 376109 w 2359413"/>
              <a:gd name="connsiteY168" fmla="*/ 940103 h 2176448"/>
              <a:gd name="connsiteX169" fmla="*/ 427490 w 2359413"/>
              <a:gd name="connsiteY169" fmla="*/ 888722 h 2176448"/>
              <a:gd name="connsiteX170" fmla="*/ 51382 w 2359413"/>
              <a:gd name="connsiteY170" fmla="*/ 888722 h 2176448"/>
              <a:gd name="connsiteX171" fmla="*/ 102763 w 2359413"/>
              <a:gd name="connsiteY171" fmla="*/ 940103 h 2176448"/>
              <a:gd name="connsiteX172" fmla="*/ 51382 w 2359413"/>
              <a:gd name="connsiteY172" fmla="*/ 991484 h 2176448"/>
              <a:gd name="connsiteX173" fmla="*/ 1 w 2359413"/>
              <a:gd name="connsiteY173" fmla="*/ 940103 h 2176448"/>
              <a:gd name="connsiteX174" fmla="*/ 51382 w 2359413"/>
              <a:gd name="connsiteY174" fmla="*/ 888722 h 2176448"/>
              <a:gd name="connsiteX175" fmla="*/ 2308032 w 2359413"/>
              <a:gd name="connsiteY175" fmla="*/ 592481 h 2176448"/>
              <a:gd name="connsiteX176" fmla="*/ 2359413 w 2359413"/>
              <a:gd name="connsiteY176" fmla="*/ 643862 h 2176448"/>
              <a:gd name="connsiteX177" fmla="*/ 2308032 w 2359413"/>
              <a:gd name="connsiteY177" fmla="*/ 695243 h 2176448"/>
              <a:gd name="connsiteX178" fmla="*/ 2256651 w 2359413"/>
              <a:gd name="connsiteY178" fmla="*/ 643862 h 2176448"/>
              <a:gd name="connsiteX179" fmla="*/ 2308032 w 2359413"/>
              <a:gd name="connsiteY179" fmla="*/ 592481 h 2176448"/>
              <a:gd name="connsiteX180" fmla="*/ 1931922 w 2359413"/>
              <a:gd name="connsiteY180" fmla="*/ 592481 h 2176448"/>
              <a:gd name="connsiteX181" fmla="*/ 1983303 w 2359413"/>
              <a:gd name="connsiteY181" fmla="*/ 643862 h 2176448"/>
              <a:gd name="connsiteX182" fmla="*/ 1931922 w 2359413"/>
              <a:gd name="connsiteY182" fmla="*/ 695243 h 2176448"/>
              <a:gd name="connsiteX183" fmla="*/ 1880541 w 2359413"/>
              <a:gd name="connsiteY183" fmla="*/ 643862 h 2176448"/>
              <a:gd name="connsiteX184" fmla="*/ 1931922 w 2359413"/>
              <a:gd name="connsiteY184" fmla="*/ 592481 h 2176448"/>
              <a:gd name="connsiteX185" fmla="*/ 1555814 w 2359413"/>
              <a:gd name="connsiteY185" fmla="*/ 592481 h 2176448"/>
              <a:gd name="connsiteX186" fmla="*/ 1607195 w 2359413"/>
              <a:gd name="connsiteY186" fmla="*/ 643862 h 2176448"/>
              <a:gd name="connsiteX187" fmla="*/ 1555814 w 2359413"/>
              <a:gd name="connsiteY187" fmla="*/ 695243 h 2176448"/>
              <a:gd name="connsiteX188" fmla="*/ 1504433 w 2359413"/>
              <a:gd name="connsiteY188" fmla="*/ 643862 h 2176448"/>
              <a:gd name="connsiteX189" fmla="*/ 1555814 w 2359413"/>
              <a:gd name="connsiteY189" fmla="*/ 592481 h 2176448"/>
              <a:gd name="connsiteX190" fmla="*/ 1179708 w 2359413"/>
              <a:gd name="connsiteY190" fmla="*/ 592481 h 2176448"/>
              <a:gd name="connsiteX191" fmla="*/ 1231089 w 2359413"/>
              <a:gd name="connsiteY191" fmla="*/ 643862 h 2176448"/>
              <a:gd name="connsiteX192" fmla="*/ 1179708 w 2359413"/>
              <a:gd name="connsiteY192" fmla="*/ 695243 h 2176448"/>
              <a:gd name="connsiteX193" fmla="*/ 1128327 w 2359413"/>
              <a:gd name="connsiteY193" fmla="*/ 643862 h 2176448"/>
              <a:gd name="connsiteX194" fmla="*/ 1179708 w 2359413"/>
              <a:gd name="connsiteY194" fmla="*/ 592481 h 2176448"/>
              <a:gd name="connsiteX195" fmla="*/ 803601 w 2359413"/>
              <a:gd name="connsiteY195" fmla="*/ 592481 h 2176448"/>
              <a:gd name="connsiteX196" fmla="*/ 854982 w 2359413"/>
              <a:gd name="connsiteY196" fmla="*/ 643862 h 2176448"/>
              <a:gd name="connsiteX197" fmla="*/ 803601 w 2359413"/>
              <a:gd name="connsiteY197" fmla="*/ 695243 h 2176448"/>
              <a:gd name="connsiteX198" fmla="*/ 752220 w 2359413"/>
              <a:gd name="connsiteY198" fmla="*/ 643862 h 2176448"/>
              <a:gd name="connsiteX199" fmla="*/ 803601 w 2359413"/>
              <a:gd name="connsiteY199" fmla="*/ 592481 h 2176448"/>
              <a:gd name="connsiteX200" fmla="*/ 427491 w 2359413"/>
              <a:gd name="connsiteY200" fmla="*/ 592481 h 2176448"/>
              <a:gd name="connsiteX201" fmla="*/ 478871 w 2359413"/>
              <a:gd name="connsiteY201" fmla="*/ 643862 h 2176448"/>
              <a:gd name="connsiteX202" fmla="*/ 427491 w 2359413"/>
              <a:gd name="connsiteY202" fmla="*/ 695243 h 2176448"/>
              <a:gd name="connsiteX203" fmla="*/ 376109 w 2359413"/>
              <a:gd name="connsiteY203" fmla="*/ 643862 h 2176448"/>
              <a:gd name="connsiteX204" fmla="*/ 427491 w 2359413"/>
              <a:gd name="connsiteY204" fmla="*/ 592481 h 2176448"/>
              <a:gd name="connsiteX205" fmla="*/ 51382 w 2359413"/>
              <a:gd name="connsiteY205" fmla="*/ 592481 h 2176448"/>
              <a:gd name="connsiteX206" fmla="*/ 102763 w 2359413"/>
              <a:gd name="connsiteY206" fmla="*/ 643862 h 2176448"/>
              <a:gd name="connsiteX207" fmla="*/ 51382 w 2359413"/>
              <a:gd name="connsiteY207" fmla="*/ 695243 h 2176448"/>
              <a:gd name="connsiteX208" fmla="*/ 1 w 2359413"/>
              <a:gd name="connsiteY208" fmla="*/ 643862 h 2176448"/>
              <a:gd name="connsiteX209" fmla="*/ 51382 w 2359413"/>
              <a:gd name="connsiteY209" fmla="*/ 592481 h 2176448"/>
              <a:gd name="connsiteX210" fmla="*/ 2308032 w 2359413"/>
              <a:gd name="connsiteY210" fmla="*/ 296241 h 2176448"/>
              <a:gd name="connsiteX211" fmla="*/ 2359413 w 2359413"/>
              <a:gd name="connsiteY211" fmla="*/ 347622 h 2176448"/>
              <a:gd name="connsiteX212" fmla="*/ 2308032 w 2359413"/>
              <a:gd name="connsiteY212" fmla="*/ 399003 h 2176448"/>
              <a:gd name="connsiteX213" fmla="*/ 2256651 w 2359413"/>
              <a:gd name="connsiteY213" fmla="*/ 347622 h 2176448"/>
              <a:gd name="connsiteX214" fmla="*/ 2308032 w 2359413"/>
              <a:gd name="connsiteY214" fmla="*/ 296241 h 2176448"/>
              <a:gd name="connsiteX215" fmla="*/ 1931922 w 2359413"/>
              <a:gd name="connsiteY215" fmla="*/ 296241 h 2176448"/>
              <a:gd name="connsiteX216" fmla="*/ 1983303 w 2359413"/>
              <a:gd name="connsiteY216" fmla="*/ 347622 h 2176448"/>
              <a:gd name="connsiteX217" fmla="*/ 1931922 w 2359413"/>
              <a:gd name="connsiteY217" fmla="*/ 399003 h 2176448"/>
              <a:gd name="connsiteX218" fmla="*/ 1880541 w 2359413"/>
              <a:gd name="connsiteY218" fmla="*/ 347622 h 2176448"/>
              <a:gd name="connsiteX219" fmla="*/ 1931922 w 2359413"/>
              <a:gd name="connsiteY219" fmla="*/ 296241 h 2176448"/>
              <a:gd name="connsiteX220" fmla="*/ 1555814 w 2359413"/>
              <a:gd name="connsiteY220" fmla="*/ 296241 h 2176448"/>
              <a:gd name="connsiteX221" fmla="*/ 1607195 w 2359413"/>
              <a:gd name="connsiteY221" fmla="*/ 347622 h 2176448"/>
              <a:gd name="connsiteX222" fmla="*/ 1555814 w 2359413"/>
              <a:gd name="connsiteY222" fmla="*/ 399003 h 2176448"/>
              <a:gd name="connsiteX223" fmla="*/ 1504433 w 2359413"/>
              <a:gd name="connsiteY223" fmla="*/ 347622 h 2176448"/>
              <a:gd name="connsiteX224" fmla="*/ 1555814 w 2359413"/>
              <a:gd name="connsiteY224" fmla="*/ 296241 h 2176448"/>
              <a:gd name="connsiteX225" fmla="*/ 1179708 w 2359413"/>
              <a:gd name="connsiteY225" fmla="*/ 296241 h 2176448"/>
              <a:gd name="connsiteX226" fmla="*/ 1231089 w 2359413"/>
              <a:gd name="connsiteY226" fmla="*/ 347622 h 2176448"/>
              <a:gd name="connsiteX227" fmla="*/ 1179708 w 2359413"/>
              <a:gd name="connsiteY227" fmla="*/ 399003 h 2176448"/>
              <a:gd name="connsiteX228" fmla="*/ 1128327 w 2359413"/>
              <a:gd name="connsiteY228" fmla="*/ 347622 h 2176448"/>
              <a:gd name="connsiteX229" fmla="*/ 1179708 w 2359413"/>
              <a:gd name="connsiteY229" fmla="*/ 296241 h 2176448"/>
              <a:gd name="connsiteX230" fmla="*/ 803601 w 2359413"/>
              <a:gd name="connsiteY230" fmla="*/ 296241 h 2176448"/>
              <a:gd name="connsiteX231" fmla="*/ 854982 w 2359413"/>
              <a:gd name="connsiteY231" fmla="*/ 347622 h 2176448"/>
              <a:gd name="connsiteX232" fmla="*/ 803601 w 2359413"/>
              <a:gd name="connsiteY232" fmla="*/ 399003 h 2176448"/>
              <a:gd name="connsiteX233" fmla="*/ 752220 w 2359413"/>
              <a:gd name="connsiteY233" fmla="*/ 347622 h 2176448"/>
              <a:gd name="connsiteX234" fmla="*/ 803601 w 2359413"/>
              <a:gd name="connsiteY234" fmla="*/ 296241 h 2176448"/>
              <a:gd name="connsiteX235" fmla="*/ 427491 w 2359413"/>
              <a:gd name="connsiteY235" fmla="*/ 296241 h 2176448"/>
              <a:gd name="connsiteX236" fmla="*/ 478872 w 2359413"/>
              <a:gd name="connsiteY236" fmla="*/ 347622 h 2176448"/>
              <a:gd name="connsiteX237" fmla="*/ 427491 w 2359413"/>
              <a:gd name="connsiteY237" fmla="*/ 399003 h 2176448"/>
              <a:gd name="connsiteX238" fmla="*/ 376110 w 2359413"/>
              <a:gd name="connsiteY238" fmla="*/ 347622 h 2176448"/>
              <a:gd name="connsiteX239" fmla="*/ 427491 w 2359413"/>
              <a:gd name="connsiteY239" fmla="*/ 296241 h 2176448"/>
              <a:gd name="connsiteX240" fmla="*/ 51383 w 2359413"/>
              <a:gd name="connsiteY240" fmla="*/ 296241 h 2176448"/>
              <a:gd name="connsiteX241" fmla="*/ 102764 w 2359413"/>
              <a:gd name="connsiteY241" fmla="*/ 347622 h 2176448"/>
              <a:gd name="connsiteX242" fmla="*/ 51383 w 2359413"/>
              <a:gd name="connsiteY242" fmla="*/ 399003 h 2176448"/>
              <a:gd name="connsiteX243" fmla="*/ 2 w 2359413"/>
              <a:gd name="connsiteY243" fmla="*/ 347622 h 2176448"/>
              <a:gd name="connsiteX244" fmla="*/ 51383 w 2359413"/>
              <a:gd name="connsiteY244" fmla="*/ 296241 h 2176448"/>
              <a:gd name="connsiteX245" fmla="*/ 2308032 w 2359413"/>
              <a:gd name="connsiteY245" fmla="*/ 0 h 2176448"/>
              <a:gd name="connsiteX246" fmla="*/ 2359413 w 2359413"/>
              <a:gd name="connsiteY246" fmla="*/ 51381 h 2176448"/>
              <a:gd name="connsiteX247" fmla="*/ 2308032 w 2359413"/>
              <a:gd name="connsiteY247" fmla="*/ 102762 h 2176448"/>
              <a:gd name="connsiteX248" fmla="*/ 2256651 w 2359413"/>
              <a:gd name="connsiteY248" fmla="*/ 51381 h 2176448"/>
              <a:gd name="connsiteX249" fmla="*/ 2308032 w 2359413"/>
              <a:gd name="connsiteY249" fmla="*/ 0 h 2176448"/>
              <a:gd name="connsiteX250" fmla="*/ 1931922 w 2359413"/>
              <a:gd name="connsiteY250" fmla="*/ 0 h 2176448"/>
              <a:gd name="connsiteX251" fmla="*/ 1983303 w 2359413"/>
              <a:gd name="connsiteY251" fmla="*/ 51381 h 2176448"/>
              <a:gd name="connsiteX252" fmla="*/ 1931922 w 2359413"/>
              <a:gd name="connsiteY252" fmla="*/ 102762 h 2176448"/>
              <a:gd name="connsiteX253" fmla="*/ 1880541 w 2359413"/>
              <a:gd name="connsiteY253" fmla="*/ 51381 h 2176448"/>
              <a:gd name="connsiteX254" fmla="*/ 1931922 w 2359413"/>
              <a:gd name="connsiteY254" fmla="*/ 0 h 2176448"/>
              <a:gd name="connsiteX255" fmla="*/ 1555814 w 2359413"/>
              <a:gd name="connsiteY255" fmla="*/ 0 h 2176448"/>
              <a:gd name="connsiteX256" fmla="*/ 1607195 w 2359413"/>
              <a:gd name="connsiteY256" fmla="*/ 51381 h 2176448"/>
              <a:gd name="connsiteX257" fmla="*/ 1555814 w 2359413"/>
              <a:gd name="connsiteY257" fmla="*/ 102762 h 2176448"/>
              <a:gd name="connsiteX258" fmla="*/ 1504433 w 2359413"/>
              <a:gd name="connsiteY258" fmla="*/ 51381 h 2176448"/>
              <a:gd name="connsiteX259" fmla="*/ 1555814 w 2359413"/>
              <a:gd name="connsiteY259" fmla="*/ 0 h 2176448"/>
              <a:gd name="connsiteX260" fmla="*/ 1179708 w 2359413"/>
              <a:gd name="connsiteY260" fmla="*/ 0 h 2176448"/>
              <a:gd name="connsiteX261" fmla="*/ 1231089 w 2359413"/>
              <a:gd name="connsiteY261" fmla="*/ 51381 h 2176448"/>
              <a:gd name="connsiteX262" fmla="*/ 1179708 w 2359413"/>
              <a:gd name="connsiteY262" fmla="*/ 102762 h 2176448"/>
              <a:gd name="connsiteX263" fmla="*/ 1128327 w 2359413"/>
              <a:gd name="connsiteY263" fmla="*/ 51381 h 2176448"/>
              <a:gd name="connsiteX264" fmla="*/ 1179708 w 2359413"/>
              <a:gd name="connsiteY264" fmla="*/ 0 h 2176448"/>
              <a:gd name="connsiteX265" fmla="*/ 803602 w 2359413"/>
              <a:gd name="connsiteY265" fmla="*/ 0 h 2176448"/>
              <a:gd name="connsiteX266" fmla="*/ 854983 w 2359413"/>
              <a:gd name="connsiteY266" fmla="*/ 51381 h 2176448"/>
              <a:gd name="connsiteX267" fmla="*/ 803602 w 2359413"/>
              <a:gd name="connsiteY267" fmla="*/ 102762 h 2176448"/>
              <a:gd name="connsiteX268" fmla="*/ 752221 w 2359413"/>
              <a:gd name="connsiteY268" fmla="*/ 51381 h 2176448"/>
              <a:gd name="connsiteX269" fmla="*/ 803602 w 2359413"/>
              <a:gd name="connsiteY269" fmla="*/ 0 h 2176448"/>
              <a:gd name="connsiteX270" fmla="*/ 427491 w 2359413"/>
              <a:gd name="connsiteY270" fmla="*/ 0 h 2176448"/>
              <a:gd name="connsiteX271" fmla="*/ 478872 w 2359413"/>
              <a:gd name="connsiteY271" fmla="*/ 51381 h 2176448"/>
              <a:gd name="connsiteX272" fmla="*/ 427491 w 2359413"/>
              <a:gd name="connsiteY272" fmla="*/ 102762 h 2176448"/>
              <a:gd name="connsiteX273" fmla="*/ 376110 w 2359413"/>
              <a:gd name="connsiteY273" fmla="*/ 51381 h 2176448"/>
              <a:gd name="connsiteX274" fmla="*/ 427491 w 2359413"/>
              <a:gd name="connsiteY274" fmla="*/ 0 h 2176448"/>
              <a:gd name="connsiteX275" fmla="*/ 51383 w 2359413"/>
              <a:gd name="connsiteY275" fmla="*/ 0 h 2176448"/>
              <a:gd name="connsiteX276" fmla="*/ 102764 w 2359413"/>
              <a:gd name="connsiteY276" fmla="*/ 51381 h 2176448"/>
              <a:gd name="connsiteX277" fmla="*/ 51383 w 2359413"/>
              <a:gd name="connsiteY277" fmla="*/ 102762 h 2176448"/>
              <a:gd name="connsiteX278" fmla="*/ 2 w 2359413"/>
              <a:gd name="connsiteY278" fmla="*/ 51381 h 2176448"/>
              <a:gd name="connsiteX279" fmla="*/ 51383 w 2359413"/>
              <a:gd name="connsiteY279" fmla="*/ 0 h 2176448"/>
            </a:gdLst>
            <a:ahLst/>
            <a:cxnLst/>
            <a:rect l="l" t="t" r="r" b="b"/>
            <a:pathLst>
              <a:path w="2359413" h="2176448">
                <a:moveTo>
                  <a:pt x="2308032" y="2073686"/>
                </a:moveTo>
                <a:cubicBezTo>
                  <a:pt x="2336409" y="2073686"/>
                  <a:pt x="2359413" y="2096690"/>
                  <a:pt x="2359413" y="2125067"/>
                </a:cubicBezTo>
                <a:cubicBezTo>
                  <a:pt x="2359413" y="2153444"/>
                  <a:pt x="2336409" y="2176448"/>
                  <a:pt x="2308032" y="2176448"/>
                </a:cubicBezTo>
                <a:cubicBezTo>
                  <a:pt x="2279655" y="2176448"/>
                  <a:pt x="2256651" y="2153444"/>
                  <a:pt x="2256651" y="2125067"/>
                </a:cubicBezTo>
                <a:cubicBezTo>
                  <a:pt x="2256651" y="2096690"/>
                  <a:pt x="2279655" y="2073686"/>
                  <a:pt x="2308032" y="2073686"/>
                </a:cubicBezTo>
                <a:close/>
                <a:moveTo>
                  <a:pt x="1931922" y="2073686"/>
                </a:moveTo>
                <a:cubicBezTo>
                  <a:pt x="1960299" y="2073686"/>
                  <a:pt x="1983303" y="2096690"/>
                  <a:pt x="1983303" y="2125067"/>
                </a:cubicBezTo>
                <a:cubicBezTo>
                  <a:pt x="1983303" y="2153444"/>
                  <a:pt x="1960299" y="2176448"/>
                  <a:pt x="1931922" y="2176448"/>
                </a:cubicBezTo>
                <a:cubicBezTo>
                  <a:pt x="1903545" y="2176448"/>
                  <a:pt x="1880541" y="2153444"/>
                  <a:pt x="1880541" y="2125067"/>
                </a:cubicBezTo>
                <a:cubicBezTo>
                  <a:pt x="1880541" y="2096690"/>
                  <a:pt x="1903545" y="2073686"/>
                  <a:pt x="1931922" y="2073686"/>
                </a:cubicBezTo>
                <a:close/>
                <a:moveTo>
                  <a:pt x="1555814" y="2073686"/>
                </a:moveTo>
                <a:cubicBezTo>
                  <a:pt x="1584191" y="2073686"/>
                  <a:pt x="1607195" y="2096690"/>
                  <a:pt x="1607195" y="2125067"/>
                </a:cubicBezTo>
                <a:cubicBezTo>
                  <a:pt x="1607195" y="2153444"/>
                  <a:pt x="1584191" y="2176448"/>
                  <a:pt x="1555814" y="2176448"/>
                </a:cubicBezTo>
                <a:cubicBezTo>
                  <a:pt x="1527437" y="2176448"/>
                  <a:pt x="1504433" y="2153444"/>
                  <a:pt x="1504433" y="2125067"/>
                </a:cubicBezTo>
                <a:cubicBezTo>
                  <a:pt x="1504433" y="2096690"/>
                  <a:pt x="1527437" y="2073686"/>
                  <a:pt x="1555814" y="2073686"/>
                </a:cubicBezTo>
                <a:close/>
                <a:moveTo>
                  <a:pt x="1179708" y="2073686"/>
                </a:moveTo>
                <a:cubicBezTo>
                  <a:pt x="1208085" y="2073686"/>
                  <a:pt x="1231089" y="2096690"/>
                  <a:pt x="1231089" y="2125067"/>
                </a:cubicBezTo>
                <a:cubicBezTo>
                  <a:pt x="1231089" y="2153444"/>
                  <a:pt x="1208085" y="2176448"/>
                  <a:pt x="1179708" y="2176448"/>
                </a:cubicBezTo>
                <a:cubicBezTo>
                  <a:pt x="1151331" y="2176448"/>
                  <a:pt x="1128327" y="2153444"/>
                  <a:pt x="1128327" y="2125067"/>
                </a:cubicBezTo>
                <a:cubicBezTo>
                  <a:pt x="1128327" y="2096690"/>
                  <a:pt x="1151331" y="2073686"/>
                  <a:pt x="1179708" y="2073686"/>
                </a:cubicBezTo>
                <a:close/>
                <a:moveTo>
                  <a:pt x="803599" y="2073686"/>
                </a:moveTo>
                <a:cubicBezTo>
                  <a:pt x="831976" y="2073686"/>
                  <a:pt x="854980" y="2096690"/>
                  <a:pt x="854980" y="2125067"/>
                </a:cubicBezTo>
                <a:cubicBezTo>
                  <a:pt x="854980" y="2153444"/>
                  <a:pt x="831976" y="2176448"/>
                  <a:pt x="803599" y="2176448"/>
                </a:cubicBezTo>
                <a:cubicBezTo>
                  <a:pt x="775222" y="2176448"/>
                  <a:pt x="752218" y="2153444"/>
                  <a:pt x="752218" y="2125067"/>
                </a:cubicBezTo>
                <a:cubicBezTo>
                  <a:pt x="752218" y="2096690"/>
                  <a:pt x="775222" y="2073686"/>
                  <a:pt x="803599" y="2073686"/>
                </a:cubicBezTo>
                <a:close/>
                <a:moveTo>
                  <a:pt x="427489" y="2073686"/>
                </a:moveTo>
                <a:cubicBezTo>
                  <a:pt x="455866" y="2073686"/>
                  <a:pt x="478870" y="2096690"/>
                  <a:pt x="478870" y="2125067"/>
                </a:cubicBezTo>
                <a:cubicBezTo>
                  <a:pt x="478870" y="2153444"/>
                  <a:pt x="455866" y="2176448"/>
                  <a:pt x="427489" y="2176448"/>
                </a:cubicBezTo>
                <a:cubicBezTo>
                  <a:pt x="399112" y="2176448"/>
                  <a:pt x="376108" y="2153444"/>
                  <a:pt x="376108" y="2125067"/>
                </a:cubicBezTo>
                <a:cubicBezTo>
                  <a:pt x="376108" y="2096690"/>
                  <a:pt x="399112" y="2073686"/>
                  <a:pt x="427489" y="2073686"/>
                </a:cubicBezTo>
                <a:close/>
                <a:moveTo>
                  <a:pt x="51381" y="2073686"/>
                </a:moveTo>
                <a:cubicBezTo>
                  <a:pt x="79758" y="2073686"/>
                  <a:pt x="102762" y="2096690"/>
                  <a:pt x="102762" y="2125067"/>
                </a:cubicBezTo>
                <a:cubicBezTo>
                  <a:pt x="102762" y="2153444"/>
                  <a:pt x="79758" y="2176448"/>
                  <a:pt x="51381" y="2176448"/>
                </a:cubicBezTo>
                <a:cubicBezTo>
                  <a:pt x="23004" y="2176448"/>
                  <a:pt x="0" y="2153444"/>
                  <a:pt x="0" y="2125067"/>
                </a:cubicBezTo>
                <a:cubicBezTo>
                  <a:pt x="0" y="2096690"/>
                  <a:pt x="23004" y="2073686"/>
                  <a:pt x="51381" y="2073686"/>
                </a:cubicBezTo>
                <a:close/>
                <a:moveTo>
                  <a:pt x="2308032" y="1777446"/>
                </a:moveTo>
                <a:cubicBezTo>
                  <a:pt x="2336409" y="1777446"/>
                  <a:pt x="2359413" y="1800450"/>
                  <a:pt x="2359413" y="1828827"/>
                </a:cubicBezTo>
                <a:cubicBezTo>
                  <a:pt x="2359413" y="1857204"/>
                  <a:pt x="2336409" y="1880208"/>
                  <a:pt x="2308032" y="1880208"/>
                </a:cubicBezTo>
                <a:cubicBezTo>
                  <a:pt x="2279655" y="1880208"/>
                  <a:pt x="2256651" y="1857204"/>
                  <a:pt x="2256651" y="1828827"/>
                </a:cubicBezTo>
                <a:cubicBezTo>
                  <a:pt x="2256651" y="1800450"/>
                  <a:pt x="2279655" y="1777446"/>
                  <a:pt x="2308032" y="1777446"/>
                </a:cubicBezTo>
                <a:close/>
                <a:moveTo>
                  <a:pt x="1931922" y="1777446"/>
                </a:moveTo>
                <a:cubicBezTo>
                  <a:pt x="1960299" y="1777446"/>
                  <a:pt x="1983303" y="1800450"/>
                  <a:pt x="1983303" y="1828827"/>
                </a:cubicBezTo>
                <a:cubicBezTo>
                  <a:pt x="1983303" y="1857204"/>
                  <a:pt x="1960299" y="1880208"/>
                  <a:pt x="1931922" y="1880208"/>
                </a:cubicBezTo>
                <a:cubicBezTo>
                  <a:pt x="1903545" y="1880208"/>
                  <a:pt x="1880541" y="1857204"/>
                  <a:pt x="1880541" y="1828827"/>
                </a:cubicBezTo>
                <a:cubicBezTo>
                  <a:pt x="1880541" y="1800450"/>
                  <a:pt x="1903545" y="1777446"/>
                  <a:pt x="1931922" y="1777446"/>
                </a:cubicBezTo>
                <a:close/>
                <a:moveTo>
                  <a:pt x="1555814" y="1777446"/>
                </a:moveTo>
                <a:cubicBezTo>
                  <a:pt x="1584191" y="1777446"/>
                  <a:pt x="1607195" y="1800450"/>
                  <a:pt x="1607195" y="1828827"/>
                </a:cubicBezTo>
                <a:cubicBezTo>
                  <a:pt x="1607195" y="1857204"/>
                  <a:pt x="1584191" y="1880208"/>
                  <a:pt x="1555814" y="1880208"/>
                </a:cubicBezTo>
                <a:cubicBezTo>
                  <a:pt x="1527437" y="1880208"/>
                  <a:pt x="1504433" y="1857204"/>
                  <a:pt x="1504433" y="1828827"/>
                </a:cubicBezTo>
                <a:cubicBezTo>
                  <a:pt x="1504433" y="1800450"/>
                  <a:pt x="1527437" y="1777446"/>
                  <a:pt x="1555814" y="1777446"/>
                </a:cubicBezTo>
                <a:close/>
                <a:moveTo>
                  <a:pt x="1179708" y="1777446"/>
                </a:moveTo>
                <a:cubicBezTo>
                  <a:pt x="1208085" y="1777446"/>
                  <a:pt x="1231089" y="1800450"/>
                  <a:pt x="1231089" y="1828827"/>
                </a:cubicBezTo>
                <a:cubicBezTo>
                  <a:pt x="1231089" y="1857204"/>
                  <a:pt x="1208085" y="1880208"/>
                  <a:pt x="1179708" y="1880208"/>
                </a:cubicBezTo>
                <a:cubicBezTo>
                  <a:pt x="1151331" y="1880208"/>
                  <a:pt x="1128327" y="1857204"/>
                  <a:pt x="1128327" y="1828827"/>
                </a:cubicBezTo>
                <a:cubicBezTo>
                  <a:pt x="1128327" y="1800450"/>
                  <a:pt x="1151331" y="1777446"/>
                  <a:pt x="1179708" y="1777446"/>
                </a:cubicBezTo>
                <a:close/>
                <a:moveTo>
                  <a:pt x="803600" y="1777446"/>
                </a:moveTo>
                <a:cubicBezTo>
                  <a:pt x="831977" y="1777446"/>
                  <a:pt x="854980" y="1800450"/>
                  <a:pt x="854980" y="1828827"/>
                </a:cubicBezTo>
                <a:cubicBezTo>
                  <a:pt x="854980" y="1857204"/>
                  <a:pt x="831977" y="1880208"/>
                  <a:pt x="803600" y="1880208"/>
                </a:cubicBezTo>
                <a:cubicBezTo>
                  <a:pt x="775223" y="1880208"/>
                  <a:pt x="752219" y="1857204"/>
                  <a:pt x="752219" y="1828827"/>
                </a:cubicBezTo>
                <a:cubicBezTo>
                  <a:pt x="752219" y="1800450"/>
                  <a:pt x="775223" y="1777446"/>
                  <a:pt x="803600" y="1777446"/>
                </a:cubicBezTo>
                <a:close/>
                <a:moveTo>
                  <a:pt x="427489" y="1777446"/>
                </a:moveTo>
                <a:cubicBezTo>
                  <a:pt x="455866" y="1777446"/>
                  <a:pt x="478870" y="1800450"/>
                  <a:pt x="478870" y="1828827"/>
                </a:cubicBezTo>
                <a:cubicBezTo>
                  <a:pt x="478870" y="1857204"/>
                  <a:pt x="455866" y="1880208"/>
                  <a:pt x="427489" y="1880208"/>
                </a:cubicBezTo>
                <a:cubicBezTo>
                  <a:pt x="399112" y="1880208"/>
                  <a:pt x="376108" y="1857204"/>
                  <a:pt x="376108" y="1828827"/>
                </a:cubicBezTo>
                <a:cubicBezTo>
                  <a:pt x="376108" y="1800450"/>
                  <a:pt x="399112" y="1777446"/>
                  <a:pt x="427489" y="1777446"/>
                </a:cubicBezTo>
                <a:close/>
                <a:moveTo>
                  <a:pt x="51381" y="1777446"/>
                </a:moveTo>
                <a:cubicBezTo>
                  <a:pt x="79758" y="1777446"/>
                  <a:pt x="102762" y="1800450"/>
                  <a:pt x="102762" y="1828827"/>
                </a:cubicBezTo>
                <a:cubicBezTo>
                  <a:pt x="102762" y="1857204"/>
                  <a:pt x="79758" y="1880208"/>
                  <a:pt x="51381" y="1880208"/>
                </a:cubicBezTo>
                <a:cubicBezTo>
                  <a:pt x="23004" y="1880208"/>
                  <a:pt x="0" y="1857204"/>
                  <a:pt x="0" y="1828827"/>
                </a:cubicBezTo>
                <a:cubicBezTo>
                  <a:pt x="0" y="1800450"/>
                  <a:pt x="23004" y="1777446"/>
                  <a:pt x="51381" y="1777446"/>
                </a:cubicBezTo>
                <a:close/>
                <a:moveTo>
                  <a:pt x="2308032" y="1481205"/>
                </a:moveTo>
                <a:cubicBezTo>
                  <a:pt x="2336409" y="1481205"/>
                  <a:pt x="2359413" y="1504209"/>
                  <a:pt x="2359413" y="1532586"/>
                </a:cubicBezTo>
                <a:cubicBezTo>
                  <a:pt x="2359413" y="1560963"/>
                  <a:pt x="2336409" y="1583967"/>
                  <a:pt x="2308032" y="1583967"/>
                </a:cubicBezTo>
                <a:cubicBezTo>
                  <a:pt x="2279655" y="1583967"/>
                  <a:pt x="2256651" y="1560963"/>
                  <a:pt x="2256651" y="1532586"/>
                </a:cubicBezTo>
                <a:cubicBezTo>
                  <a:pt x="2256651" y="1504209"/>
                  <a:pt x="2279655" y="1481205"/>
                  <a:pt x="2308032" y="1481205"/>
                </a:cubicBezTo>
                <a:close/>
                <a:moveTo>
                  <a:pt x="1931922" y="1481205"/>
                </a:moveTo>
                <a:cubicBezTo>
                  <a:pt x="1960299" y="1481205"/>
                  <a:pt x="1983303" y="1504209"/>
                  <a:pt x="1983303" y="1532586"/>
                </a:cubicBezTo>
                <a:cubicBezTo>
                  <a:pt x="1983303" y="1560963"/>
                  <a:pt x="1960299" y="1583967"/>
                  <a:pt x="1931922" y="1583967"/>
                </a:cubicBezTo>
                <a:cubicBezTo>
                  <a:pt x="1903545" y="1583967"/>
                  <a:pt x="1880541" y="1560963"/>
                  <a:pt x="1880541" y="1532586"/>
                </a:cubicBezTo>
                <a:cubicBezTo>
                  <a:pt x="1880541" y="1504209"/>
                  <a:pt x="1903545" y="1481205"/>
                  <a:pt x="1931922" y="1481205"/>
                </a:cubicBezTo>
                <a:close/>
                <a:moveTo>
                  <a:pt x="1555814" y="1481205"/>
                </a:moveTo>
                <a:cubicBezTo>
                  <a:pt x="1584191" y="1481205"/>
                  <a:pt x="1607195" y="1504209"/>
                  <a:pt x="1607195" y="1532586"/>
                </a:cubicBezTo>
                <a:cubicBezTo>
                  <a:pt x="1607195" y="1560963"/>
                  <a:pt x="1584191" y="1583967"/>
                  <a:pt x="1555814" y="1583967"/>
                </a:cubicBezTo>
                <a:cubicBezTo>
                  <a:pt x="1527437" y="1583967"/>
                  <a:pt x="1504433" y="1560963"/>
                  <a:pt x="1504433" y="1532586"/>
                </a:cubicBezTo>
                <a:cubicBezTo>
                  <a:pt x="1504433" y="1504209"/>
                  <a:pt x="1527437" y="1481205"/>
                  <a:pt x="1555814" y="1481205"/>
                </a:cubicBezTo>
                <a:close/>
                <a:moveTo>
                  <a:pt x="1179708" y="1481205"/>
                </a:moveTo>
                <a:cubicBezTo>
                  <a:pt x="1208085" y="1481205"/>
                  <a:pt x="1231089" y="1504209"/>
                  <a:pt x="1231089" y="1532586"/>
                </a:cubicBezTo>
                <a:cubicBezTo>
                  <a:pt x="1231089" y="1560963"/>
                  <a:pt x="1208085" y="1583967"/>
                  <a:pt x="1179708" y="1583967"/>
                </a:cubicBezTo>
                <a:cubicBezTo>
                  <a:pt x="1151331" y="1583967"/>
                  <a:pt x="1128327" y="1560963"/>
                  <a:pt x="1128327" y="1532586"/>
                </a:cubicBezTo>
                <a:cubicBezTo>
                  <a:pt x="1128327" y="1504209"/>
                  <a:pt x="1151331" y="1481205"/>
                  <a:pt x="1179708" y="1481205"/>
                </a:cubicBezTo>
                <a:close/>
                <a:moveTo>
                  <a:pt x="803600" y="1481205"/>
                </a:moveTo>
                <a:cubicBezTo>
                  <a:pt x="831977" y="1481205"/>
                  <a:pt x="854981" y="1504209"/>
                  <a:pt x="854981" y="1532586"/>
                </a:cubicBezTo>
                <a:cubicBezTo>
                  <a:pt x="854981" y="1560963"/>
                  <a:pt x="831977" y="1583967"/>
                  <a:pt x="803600" y="1583967"/>
                </a:cubicBezTo>
                <a:cubicBezTo>
                  <a:pt x="775223" y="1583967"/>
                  <a:pt x="752219" y="1560963"/>
                  <a:pt x="752219" y="1532586"/>
                </a:cubicBezTo>
                <a:cubicBezTo>
                  <a:pt x="752219" y="1504209"/>
                  <a:pt x="775223" y="1481205"/>
                  <a:pt x="803600" y="1481205"/>
                </a:cubicBezTo>
                <a:close/>
                <a:moveTo>
                  <a:pt x="427490" y="1481205"/>
                </a:moveTo>
                <a:cubicBezTo>
                  <a:pt x="455867" y="1481205"/>
                  <a:pt x="478871" y="1504209"/>
                  <a:pt x="478871" y="1532586"/>
                </a:cubicBezTo>
                <a:cubicBezTo>
                  <a:pt x="478871" y="1560963"/>
                  <a:pt x="455867" y="1583967"/>
                  <a:pt x="427490" y="1583967"/>
                </a:cubicBezTo>
                <a:cubicBezTo>
                  <a:pt x="399113" y="1583967"/>
                  <a:pt x="376109" y="1560963"/>
                  <a:pt x="376109" y="1532586"/>
                </a:cubicBezTo>
                <a:cubicBezTo>
                  <a:pt x="376109" y="1504209"/>
                  <a:pt x="399113" y="1481205"/>
                  <a:pt x="427490" y="1481205"/>
                </a:cubicBezTo>
                <a:close/>
                <a:moveTo>
                  <a:pt x="51382" y="1481205"/>
                </a:moveTo>
                <a:cubicBezTo>
                  <a:pt x="79759" y="1481205"/>
                  <a:pt x="102763" y="1504209"/>
                  <a:pt x="102763" y="1532586"/>
                </a:cubicBezTo>
                <a:cubicBezTo>
                  <a:pt x="102763" y="1560963"/>
                  <a:pt x="79759" y="1583967"/>
                  <a:pt x="51382" y="1583967"/>
                </a:cubicBezTo>
                <a:cubicBezTo>
                  <a:pt x="23005" y="1583967"/>
                  <a:pt x="1" y="1560963"/>
                  <a:pt x="1" y="1532586"/>
                </a:cubicBezTo>
                <a:cubicBezTo>
                  <a:pt x="1" y="1504209"/>
                  <a:pt x="23005" y="1481205"/>
                  <a:pt x="51382" y="1481205"/>
                </a:cubicBezTo>
                <a:close/>
                <a:moveTo>
                  <a:pt x="2308032" y="1184964"/>
                </a:moveTo>
                <a:cubicBezTo>
                  <a:pt x="2336409" y="1184964"/>
                  <a:pt x="2359413" y="1207968"/>
                  <a:pt x="2359413" y="1236345"/>
                </a:cubicBezTo>
                <a:cubicBezTo>
                  <a:pt x="2359413" y="1264722"/>
                  <a:pt x="2336409" y="1287726"/>
                  <a:pt x="2308032" y="1287726"/>
                </a:cubicBezTo>
                <a:cubicBezTo>
                  <a:pt x="2279655" y="1287726"/>
                  <a:pt x="2256651" y="1264722"/>
                  <a:pt x="2256651" y="1236345"/>
                </a:cubicBezTo>
                <a:cubicBezTo>
                  <a:pt x="2256651" y="1207968"/>
                  <a:pt x="2279655" y="1184964"/>
                  <a:pt x="2308032" y="1184964"/>
                </a:cubicBezTo>
                <a:close/>
                <a:moveTo>
                  <a:pt x="1931922" y="1184964"/>
                </a:moveTo>
                <a:cubicBezTo>
                  <a:pt x="1960299" y="1184964"/>
                  <a:pt x="1983303" y="1207968"/>
                  <a:pt x="1983303" y="1236345"/>
                </a:cubicBezTo>
                <a:cubicBezTo>
                  <a:pt x="1983303" y="1264722"/>
                  <a:pt x="1960299" y="1287726"/>
                  <a:pt x="1931922" y="1287726"/>
                </a:cubicBezTo>
                <a:cubicBezTo>
                  <a:pt x="1903545" y="1287726"/>
                  <a:pt x="1880541" y="1264722"/>
                  <a:pt x="1880541" y="1236345"/>
                </a:cubicBezTo>
                <a:cubicBezTo>
                  <a:pt x="1880541" y="1207968"/>
                  <a:pt x="1903545" y="1184964"/>
                  <a:pt x="1931922" y="1184964"/>
                </a:cubicBezTo>
                <a:close/>
                <a:moveTo>
                  <a:pt x="1555814" y="1184964"/>
                </a:moveTo>
                <a:cubicBezTo>
                  <a:pt x="1584191" y="1184964"/>
                  <a:pt x="1607195" y="1207968"/>
                  <a:pt x="1607195" y="1236345"/>
                </a:cubicBezTo>
                <a:cubicBezTo>
                  <a:pt x="1607195" y="1264722"/>
                  <a:pt x="1584191" y="1287726"/>
                  <a:pt x="1555814" y="1287726"/>
                </a:cubicBezTo>
                <a:cubicBezTo>
                  <a:pt x="1527437" y="1287726"/>
                  <a:pt x="1504433" y="1264722"/>
                  <a:pt x="1504433" y="1236345"/>
                </a:cubicBezTo>
                <a:cubicBezTo>
                  <a:pt x="1504433" y="1207968"/>
                  <a:pt x="1527437" y="1184964"/>
                  <a:pt x="1555814" y="1184964"/>
                </a:cubicBezTo>
                <a:close/>
                <a:moveTo>
                  <a:pt x="1179708" y="1184964"/>
                </a:moveTo>
                <a:cubicBezTo>
                  <a:pt x="1208085" y="1184964"/>
                  <a:pt x="1231089" y="1207968"/>
                  <a:pt x="1231089" y="1236345"/>
                </a:cubicBezTo>
                <a:cubicBezTo>
                  <a:pt x="1231089" y="1264722"/>
                  <a:pt x="1208085" y="1287726"/>
                  <a:pt x="1179708" y="1287726"/>
                </a:cubicBezTo>
                <a:cubicBezTo>
                  <a:pt x="1151331" y="1287726"/>
                  <a:pt x="1128327" y="1264722"/>
                  <a:pt x="1128327" y="1236345"/>
                </a:cubicBezTo>
                <a:cubicBezTo>
                  <a:pt x="1128327" y="1207968"/>
                  <a:pt x="1151331" y="1184964"/>
                  <a:pt x="1179708" y="1184964"/>
                </a:cubicBezTo>
                <a:close/>
                <a:moveTo>
                  <a:pt x="803600" y="1184964"/>
                </a:moveTo>
                <a:cubicBezTo>
                  <a:pt x="831977" y="1184964"/>
                  <a:pt x="854981" y="1207968"/>
                  <a:pt x="854981" y="1236345"/>
                </a:cubicBezTo>
                <a:cubicBezTo>
                  <a:pt x="854981" y="1264722"/>
                  <a:pt x="831977" y="1287726"/>
                  <a:pt x="803600" y="1287726"/>
                </a:cubicBezTo>
                <a:cubicBezTo>
                  <a:pt x="775223" y="1287726"/>
                  <a:pt x="752219" y="1264722"/>
                  <a:pt x="752219" y="1236345"/>
                </a:cubicBezTo>
                <a:cubicBezTo>
                  <a:pt x="752219" y="1207968"/>
                  <a:pt x="775223" y="1184964"/>
                  <a:pt x="803600" y="1184964"/>
                </a:cubicBezTo>
                <a:close/>
                <a:moveTo>
                  <a:pt x="427490" y="1184964"/>
                </a:moveTo>
                <a:cubicBezTo>
                  <a:pt x="455867" y="1184964"/>
                  <a:pt x="478871" y="1207968"/>
                  <a:pt x="478871" y="1236345"/>
                </a:cubicBezTo>
                <a:cubicBezTo>
                  <a:pt x="478871" y="1264722"/>
                  <a:pt x="455867" y="1287726"/>
                  <a:pt x="427490" y="1287726"/>
                </a:cubicBezTo>
                <a:cubicBezTo>
                  <a:pt x="399113" y="1287726"/>
                  <a:pt x="376109" y="1264722"/>
                  <a:pt x="376109" y="1236345"/>
                </a:cubicBezTo>
                <a:cubicBezTo>
                  <a:pt x="376109" y="1207968"/>
                  <a:pt x="399113" y="1184964"/>
                  <a:pt x="427490" y="1184964"/>
                </a:cubicBezTo>
                <a:close/>
                <a:moveTo>
                  <a:pt x="51382" y="1184964"/>
                </a:moveTo>
                <a:cubicBezTo>
                  <a:pt x="79759" y="1184964"/>
                  <a:pt x="102763" y="1207968"/>
                  <a:pt x="102763" y="1236345"/>
                </a:cubicBezTo>
                <a:cubicBezTo>
                  <a:pt x="102763" y="1264722"/>
                  <a:pt x="79759" y="1287726"/>
                  <a:pt x="51382" y="1287726"/>
                </a:cubicBezTo>
                <a:cubicBezTo>
                  <a:pt x="23005" y="1287726"/>
                  <a:pt x="1" y="1264722"/>
                  <a:pt x="1" y="1236345"/>
                </a:cubicBezTo>
                <a:cubicBezTo>
                  <a:pt x="1" y="1207968"/>
                  <a:pt x="23005" y="1184964"/>
                  <a:pt x="51382" y="1184964"/>
                </a:cubicBezTo>
                <a:close/>
                <a:moveTo>
                  <a:pt x="2308032" y="888722"/>
                </a:moveTo>
                <a:cubicBezTo>
                  <a:pt x="2336409" y="888722"/>
                  <a:pt x="2359413" y="911726"/>
                  <a:pt x="2359413" y="940103"/>
                </a:cubicBezTo>
                <a:cubicBezTo>
                  <a:pt x="2359413" y="968480"/>
                  <a:pt x="2336409" y="991484"/>
                  <a:pt x="2308032" y="991484"/>
                </a:cubicBezTo>
                <a:cubicBezTo>
                  <a:pt x="2279655" y="991484"/>
                  <a:pt x="2256651" y="968480"/>
                  <a:pt x="2256651" y="940103"/>
                </a:cubicBezTo>
                <a:cubicBezTo>
                  <a:pt x="2256651" y="911726"/>
                  <a:pt x="2279655" y="888722"/>
                  <a:pt x="2308032" y="888722"/>
                </a:cubicBezTo>
                <a:close/>
                <a:moveTo>
                  <a:pt x="1931922" y="888722"/>
                </a:moveTo>
                <a:cubicBezTo>
                  <a:pt x="1960299" y="888722"/>
                  <a:pt x="1983303" y="911726"/>
                  <a:pt x="1983303" y="940103"/>
                </a:cubicBezTo>
                <a:cubicBezTo>
                  <a:pt x="1983303" y="968480"/>
                  <a:pt x="1960299" y="991484"/>
                  <a:pt x="1931922" y="991484"/>
                </a:cubicBezTo>
                <a:cubicBezTo>
                  <a:pt x="1903545" y="991484"/>
                  <a:pt x="1880541" y="968480"/>
                  <a:pt x="1880541" y="940103"/>
                </a:cubicBezTo>
                <a:cubicBezTo>
                  <a:pt x="1880541" y="911726"/>
                  <a:pt x="1903545" y="888722"/>
                  <a:pt x="1931922" y="888722"/>
                </a:cubicBezTo>
                <a:close/>
                <a:moveTo>
                  <a:pt x="1555814" y="888722"/>
                </a:moveTo>
                <a:cubicBezTo>
                  <a:pt x="1584191" y="888722"/>
                  <a:pt x="1607195" y="911726"/>
                  <a:pt x="1607195" y="940103"/>
                </a:cubicBezTo>
                <a:cubicBezTo>
                  <a:pt x="1607195" y="968480"/>
                  <a:pt x="1584191" y="991484"/>
                  <a:pt x="1555814" y="991484"/>
                </a:cubicBezTo>
                <a:cubicBezTo>
                  <a:pt x="1527437" y="991484"/>
                  <a:pt x="1504433" y="968480"/>
                  <a:pt x="1504433" y="940103"/>
                </a:cubicBezTo>
                <a:cubicBezTo>
                  <a:pt x="1504433" y="911726"/>
                  <a:pt x="1527437" y="888722"/>
                  <a:pt x="1555814" y="888722"/>
                </a:cubicBezTo>
                <a:close/>
                <a:moveTo>
                  <a:pt x="1179708" y="888722"/>
                </a:moveTo>
                <a:cubicBezTo>
                  <a:pt x="1208085" y="888722"/>
                  <a:pt x="1231089" y="911726"/>
                  <a:pt x="1231089" y="940103"/>
                </a:cubicBezTo>
                <a:cubicBezTo>
                  <a:pt x="1231089" y="968480"/>
                  <a:pt x="1208085" y="991484"/>
                  <a:pt x="1179708" y="991484"/>
                </a:cubicBezTo>
                <a:cubicBezTo>
                  <a:pt x="1151331" y="991484"/>
                  <a:pt x="1128327" y="968480"/>
                  <a:pt x="1128327" y="940103"/>
                </a:cubicBezTo>
                <a:cubicBezTo>
                  <a:pt x="1128327" y="911726"/>
                  <a:pt x="1151331" y="888722"/>
                  <a:pt x="1179708" y="888722"/>
                </a:cubicBezTo>
                <a:close/>
                <a:moveTo>
                  <a:pt x="803601" y="888722"/>
                </a:moveTo>
                <a:cubicBezTo>
                  <a:pt x="831977" y="888722"/>
                  <a:pt x="854981" y="911726"/>
                  <a:pt x="854981" y="940103"/>
                </a:cubicBezTo>
                <a:cubicBezTo>
                  <a:pt x="854981" y="968480"/>
                  <a:pt x="831977" y="991484"/>
                  <a:pt x="803601" y="991484"/>
                </a:cubicBezTo>
                <a:cubicBezTo>
                  <a:pt x="775224" y="991484"/>
                  <a:pt x="752220" y="968480"/>
                  <a:pt x="752220" y="940103"/>
                </a:cubicBezTo>
                <a:cubicBezTo>
                  <a:pt x="752220" y="911726"/>
                  <a:pt x="775224" y="888722"/>
                  <a:pt x="803601" y="888722"/>
                </a:cubicBezTo>
                <a:close/>
                <a:moveTo>
                  <a:pt x="427490" y="888722"/>
                </a:moveTo>
                <a:cubicBezTo>
                  <a:pt x="455867" y="888722"/>
                  <a:pt x="478871" y="911726"/>
                  <a:pt x="478871" y="940103"/>
                </a:cubicBezTo>
                <a:cubicBezTo>
                  <a:pt x="478871" y="968480"/>
                  <a:pt x="455867" y="991484"/>
                  <a:pt x="427490" y="991484"/>
                </a:cubicBezTo>
                <a:cubicBezTo>
                  <a:pt x="399113" y="991484"/>
                  <a:pt x="376109" y="968480"/>
                  <a:pt x="376109" y="940103"/>
                </a:cubicBezTo>
                <a:cubicBezTo>
                  <a:pt x="376109" y="911726"/>
                  <a:pt x="399113" y="888722"/>
                  <a:pt x="427490" y="888722"/>
                </a:cubicBezTo>
                <a:close/>
                <a:moveTo>
                  <a:pt x="51382" y="888722"/>
                </a:moveTo>
                <a:cubicBezTo>
                  <a:pt x="79759" y="888722"/>
                  <a:pt x="102763" y="911726"/>
                  <a:pt x="102763" y="940103"/>
                </a:cubicBezTo>
                <a:cubicBezTo>
                  <a:pt x="102763" y="968480"/>
                  <a:pt x="79759" y="991484"/>
                  <a:pt x="51382" y="991484"/>
                </a:cubicBezTo>
                <a:cubicBezTo>
                  <a:pt x="23005" y="991484"/>
                  <a:pt x="1" y="968480"/>
                  <a:pt x="1" y="940103"/>
                </a:cubicBezTo>
                <a:cubicBezTo>
                  <a:pt x="1" y="911726"/>
                  <a:pt x="23005" y="888722"/>
                  <a:pt x="51382" y="888722"/>
                </a:cubicBezTo>
                <a:close/>
                <a:moveTo>
                  <a:pt x="2308032" y="592481"/>
                </a:moveTo>
                <a:cubicBezTo>
                  <a:pt x="2336409" y="592481"/>
                  <a:pt x="2359413" y="615485"/>
                  <a:pt x="2359413" y="643862"/>
                </a:cubicBezTo>
                <a:cubicBezTo>
                  <a:pt x="2359413" y="672239"/>
                  <a:pt x="2336409" y="695243"/>
                  <a:pt x="2308032" y="695243"/>
                </a:cubicBezTo>
                <a:cubicBezTo>
                  <a:pt x="2279655" y="695243"/>
                  <a:pt x="2256651" y="672239"/>
                  <a:pt x="2256651" y="643862"/>
                </a:cubicBezTo>
                <a:cubicBezTo>
                  <a:pt x="2256651" y="615485"/>
                  <a:pt x="2279655" y="592481"/>
                  <a:pt x="2308032" y="592481"/>
                </a:cubicBezTo>
                <a:close/>
                <a:moveTo>
                  <a:pt x="1931922" y="592481"/>
                </a:moveTo>
                <a:cubicBezTo>
                  <a:pt x="1960299" y="592481"/>
                  <a:pt x="1983303" y="615485"/>
                  <a:pt x="1983303" y="643862"/>
                </a:cubicBezTo>
                <a:cubicBezTo>
                  <a:pt x="1983303" y="672239"/>
                  <a:pt x="1960299" y="695243"/>
                  <a:pt x="1931922" y="695243"/>
                </a:cubicBezTo>
                <a:cubicBezTo>
                  <a:pt x="1903545" y="695243"/>
                  <a:pt x="1880541" y="672239"/>
                  <a:pt x="1880541" y="643862"/>
                </a:cubicBezTo>
                <a:cubicBezTo>
                  <a:pt x="1880541" y="615485"/>
                  <a:pt x="1903545" y="592481"/>
                  <a:pt x="1931922" y="592481"/>
                </a:cubicBezTo>
                <a:close/>
                <a:moveTo>
                  <a:pt x="1555814" y="592481"/>
                </a:moveTo>
                <a:cubicBezTo>
                  <a:pt x="1584191" y="592481"/>
                  <a:pt x="1607195" y="615485"/>
                  <a:pt x="1607195" y="643862"/>
                </a:cubicBezTo>
                <a:cubicBezTo>
                  <a:pt x="1607195" y="672239"/>
                  <a:pt x="1584191" y="695243"/>
                  <a:pt x="1555814" y="695243"/>
                </a:cubicBezTo>
                <a:cubicBezTo>
                  <a:pt x="1527437" y="695243"/>
                  <a:pt x="1504433" y="672239"/>
                  <a:pt x="1504433" y="643862"/>
                </a:cubicBezTo>
                <a:cubicBezTo>
                  <a:pt x="1504433" y="615485"/>
                  <a:pt x="1527437" y="592481"/>
                  <a:pt x="1555814" y="592481"/>
                </a:cubicBezTo>
                <a:close/>
                <a:moveTo>
                  <a:pt x="1179708" y="592481"/>
                </a:moveTo>
                <a:cubicBezTo>
                  <a:pt x="1208085" y="592481"/>
                  <a:pt x="1231089" y="615485"/>
                  <a:pt x="1231089" y="643862"/>
                </a:cubicBezTo>
                <a:cubicBezTo>
                  <a:pt x="1231089" y="672239"/>
                  <a:pt x="1208085" y="695243"/>
                  <a:pt x="1179708" y="695243"/>
                </a:cubicBezTo>
                <a:cubicBezTo>
                  <a:pt x="1151331" y="695243"/>
                  <a:pt x="1128327" y="672239"/>
                  <a:pt x="1128327" y="643862"/>
                </a:cubicBezTo>
                <a:cubicBezTo>
                  <a:pt x="1128327" y="615485"/>
                  <a:pt x="1151331" y="592481"/>
                  <a:pt x="1179708" y="592481"/>
                </a:cubicBezTo>
                <a:close/>
                <a:moveTo>
                  <a:pt x="803601" y="592481"/>
                </a:moveTo>
                <a:cubicBezTo>
                  <a:pt x="831978" y="592481"/>
                  <a:pt x="854982" y="615485"/>
                  <a:pt x="854982" y="643862"/>
                </a:cubicBezTo>
                <a:cubicBezTo>
                  <a:pt x="854982" y="672239"/>
                  <a:pt x="831978" y="695243"/>
                  <a:pt x="803601" y="695243"/>
                </a:cubicBezTo>
                <a:cubicBezTo>
                  <a:pt x="775224" y="695243"/>
                  <a:pt x="752220" y="672239"/>
                  <a:pt x="752220" y="643862"/>
                </a:cubicBezTo>
                <a:cubicBezTo>
                  <a:pt x="752220" y="615485"/>
                  <a:pt x="775224" y="592481"/>
                  <a:pt x="803601" y="592481"/>
                </a:cubicBezTo>
                <a:close/>
                <a:moveTo>
                  <a:pt x="427491" y="592481"/>
                </a:moveTo>
                <a:cubicBezTo>
                  <a:pt x="455868" y="592481"/>
                  <a:pt x="478871" y="615485"/>
                  <a:pt x="478871" y="643862"/>
                </a:cubicBezTo>
                <a:cubicBezTo>
                  <a:pt x="478871" y="672239"/>
                  <a:pt x="455868" y="695243"/>
                  <a:pt x="427491" y="695243"/>
                </a:cubicBezTo>
                <a:cubicBezTo>
                  <a:pt x="399114" y="695243"/>
                  <a:pt x="376109" y="672239"/>
                  <a:pt x="376109" y="643862"/>
                </a:cubicBezTo>
                <a:cubicBezTo>
                  <a:pt x="376109" y="615485"/>
                  <a:pt x="399114" y="592481"/>
                  <a:pt x="427491" y="592481"/>
                </a:cubicBezTo>
                <a:close/>
                <a:moveTo>
                  <a:pt x="51382" y="592481"/>
                </a:moveTo>
                <a:cubicBezTo>
                  <a:pt x="79759" y="592481"/>
                  <a:pt x="102763" y="615485"/>
                  <a:pt x="102763" y="643862"/>
                </a:cubicBezTo>
                <a:cubicBezTo>
                  <a:pt x="102763" y="672239"/>
                  <a:pt x="79759" y="695243"/>
                  <a:pt x="51382" y="695243"/>
                </a:cubicBezTo>
                <a:cubicBezTo>
                  <a:pt x="23005" y="695243"/>
                  <a:pt x="1" y="672239"/>
                  <a:pt x="1" y="643862"/>
                </a:cubicBezTo>
                <a:cubicBezTo>
                  <a:pt x="1" y="615485"/>
                  <a:pt x="23005" y="592481"/>
                  <a:pt x="51382" y="592481"/>
                </a:cubicBezTo>
                <a:close/>
                <a:moveTo>
                  <a:pt x="2308032" y="296241"/>
                </a:moveTo>
                <a:cubicBezTo>
                  <a:pt x="2336409" y="296241"/>
                  <a:pt x="2359413" y="319245"/>
                  <a:pt x="2359413" y="347622"/>
                </a:cubicBezTo>
                <a:cubicBezTo>
                  <a:pt x="2359413" y="375999"/>
                  <a:pt x="2336409" y="399003"/>
                  <a:pt x="2308032" y="399003"/>
                </a:cubicBezTo>
                <a:cubicBezTo>
                  <a:pt x="2279655" y="399003"/>
                  <a:pt x="2256651" y="375999"/>
                  <a:pt x="2256651" y="347622"/>
                </a:cubicBezTo>
                <a:cubicBezTo>
                  <a:pt x="2256651" y="319245"/>
                  <a:pt x="2279655" y="296241"/>
                  <a:pt x="2308032" y="296241"/>
                </a:cubicBezTo>
                <a:close/>
                <a:moveTo>
                  <a:pt x="1931922" y="296241"/>
                </a:moveTo>
                <a:cubicBezTo>
                  <a:pt x="1960299" y="296241"/>
                  <a:pt x="1983303" y="319245"/>
                  <a:pt x="1983303" y="347622"/>
                </a:cubicBezTo>
                <a:cubicBezTo>
                  <a:pt x="1983303" y="375999"/>
                  <a:pt x="1960299" y="399003"/>
                  <a:pt x="1931922" y="399003"/>
                </a:cubicBezTo>
                <a:cubicBezTo>
                  <a:pt x="1903545" y="399003"/>
                  <a:pt x="1880541" y="375999"/>
                  <a:pt x="1880541" y="347622"/>
                </a:cubicBezTo>
                <a:cubicBezTo>
                  <a:pt x="1880541" y="319245"/>
                  <a:pt x="1903545" y="296241"/>
                  <a:pt x="1931922" y="296241"/>
                </a:cubicBezTo>
                <a:close/>
                <a:moveTo>
                  <a:pt x="1555814" y="296241"/>
                </a:moveTo>
                <a:cubicBezTo>
                  <a:pt x="1584191" y="296241"/>
                  <a:pt x="1607195" y="319245"/>
                  <a:pt x="1607195" y="347622"/>
                </a:cubicBezTo>
                <a:cubicBezTo>
                  <a:pt x="1607195" y="375999"/>
                  <a:pt x="1584191" y="399003"/>
                  <a:pt x="1555814" y="399003"/>
                </a:cubicBezTo>
                <a:cubicBezTo>
                  <a:pt x="1527437" y="399003"/>
                  <a:pt x="1504433" y="375999"/>
                  <a:pt x="1504433" y="347622"/>
                </a:cubicBezTo>
                <a:cubicBezTo>
                  <a:pt x="1504433" y="319245"/>
                  <a:pt x="1527437" y="296241"/>
                  <a:pt x="1555814" y="296241"/>
                </a:cubicBezTo>
                <a:close/>
                <a:moveTo>
                  <a:pt x="1179708" y="296241"/>
                </a:moveTo>
                <a:cubicBezTo>
                  <a:pt x="1208085" y="296241"/>
                  <a:pt x="1231089" y="319245"/>
                  <a:pt x="1231089" y="347622"/>
                </a:cubicBezTo>
                <a:cubicBezTo>
                  <a:pt x="1231089" y="375999"/>
                  <a:pt x="1208085" y="399003"/>
                  <a:pt x="1179708" y="399003"/>
                </a:cubicBezTo>
                <a:cubicBezTo>
                  <a:pt x="1151331" y="399003"/>
                  <a:pt x="1128327" y="375999"/>
                  <a:pt x="1128327" y="347622"/>
                </a:cubicBezTo>
                <a:cubicBezTo>
                  <a:pt x="1128327" y="319245"/>
                  <a:pt x="1151331" y="296241"/>
                  <a:pt x="1179708" y="296241"/>
                </a:cubicBezTo>
                <a:close/>
                <a:moveTo>
                  <a:pt x="803601" y="296241"/>
                </a:moveTo>
                <a:cubicBezTo>
                  <a:pt x="831978" y="296241"/>
                  <a:pt x="854982" y="319245"/>
                  <a:pt x="854982" y="347622"/>
                </a:cubicBezTo>
                <a:cubicBezTo>
                  <a:pt x="854982" y="375999"/>
                  <a:pt x="831978" y="399003"/>
                  <a:pt x="803601" y="399003"/>
                </a:cubicBezTo>
                <a:cubicBezTo>
                  <a:pt x="775224" y="399003"/>
                  <a:pt x="752220" y="375999"/>
                  <a:pt x="752220" y="347622"/>
                </a:cubicBezTo>
                <a:cubicBezTo>
                  <a:pt x="752220" y="319245"/>
                  <a:pt x="775224" y="296241"/>
                  <a:pt x="803601" y="296241"/>
                </a:cubicBezTo>
                <a:close/>
                <a:moveTo>
                  <a:pt x="427491" y="296241"/>
                </a:moveTo>
                <a:cubicBezTo>
                  <a:pt x="455868" y="296241"/>
                  <a:pt x="478872" y="319245"/>
                  <a:pt x="478872" y="347622"/>
                </a:cubicBezTo>
                <a:cubicBezTo>
                  <a:pt x="478872" y="375999"/>
                  <a:pt x="455868" y="399003"/>
                  <a:pt x="427491" y="399003"/>
                </a:cubicBezTo>
                <a:cubicBezTo>
                  <a:pt x="399114" y="399003"/>
                  <a:pt x="376110" y="375999"/>
                  <a:pt x="376110" y="347622"/>
                </a:cubicBezTo>
                <a:cubicBezTo>
                  <a:pt x="376110" y="319245"/>
                  <a:pt x="399114" y="296241"/>
                  <a:pt x="427491" y="296241"/>
                </a:cubicBezTo>
                <a:close/>
                <a:moveTo>
                  <a:pt x="51383" y="296241"/>
                </a:moveTo>
                <a:cubicBezTo>
                  <a:pt x="79760" y="296241"/>
                  <a:pt x="102764" y="319245"/>
                  <a:pt x="102764" y="347622"/>
                </a:cubicBezTo>
                <a:cubicBezTo>
                  <a:pt x="102764" y="375999"/>
                  <a:pt x="79760" y="399003"/>
                  <a:pt x="51383" y="399003"/>
                </a:cubicBezTo>
                <a:cubicBezTo>
                  <a:pt x="23006" y="399003"/>
                  <a:pt x="2" y="375999"/>
                  <a:pt x="2" y="347622"/>
                </a:cubicBezTo>
                <a:cubicBezTo>
                  <a:pt x="2" y="319245"/>
                  <a:pt x="23006" y="296241"/>
                  <a:pt x="51383" y="296241"/>
                </a:cubicBezTo>
                <a:close/>
                <a:moveTo>
                  <a:pt x="2308032" y="0"/>
                </a:moveTo>
                <a:cubicBezTo>
                  <a:pt x="2336409" y="0"/>
                  <a:pt x="2359413" y="23004"/>
                  <a:pt x="2359413" y="51381"/>
                </a:cubicBezTo>
                <a:cubicBezTo>
                  <a:pt x="2359413" y="79758"/>
                  <a:pt x="2336409" y="102762"/>
                  <a:pt x="2308032" y="102762"/>
                </a:cubicBezTo>
                <a:cubicBezTo>
                  <a:pt x="2279655" y="102762"/>
                  <a:pt x="2256651" y="79758"/>
                  <a:pt x="2256651" y="51381"/>
                </a:cubicBezTo>
                <a:cubicBezTo>
                  <a:pt x="2256651" y="23004"/>
                  <a:pt x="2279655" y="0"/>
                  <a:pt x="2308032" y="0"/>
                </a:cubicBezTo>
                <a:close/>
                <a:moveTo>
                  <a:pt x="1931922" y="0"/>
                </a:moveTo>
                <a:cubicBezTo>
                  <a:pt x="1960299" y="0"/>
                  <a:pt x="1983303" y="23004"/>
                  <a:pt x="1983303" y="51381"/>
                </a:cubicBezTo>
                <a:cubicBezTo>
                  <a:pt x="1983303" y="79758"/>
                  <a:pt x="1960299" y="102762"/>
                  <a:pt x="1931922" y="102762"/>
                </a:cubicBezTo>
                <a:cubicBezTo>
                  <a:pt x="1903545" y="102762"/>
                  <a:pt x="1880541" y="79758"/>
                  <a:pt x="1880541" y="51381"/>
                </a:cubicBezTo>
                <a:cubicBezTo>
                  <a:pt x="1880541" y="23004"/>
                  <a:pt x="1903545" y="0"/>
                  <a:pt x="1931922" y="0"/>
                </a:cubicBezTo>
                <a:close/>
                <a:moveTo>
                  <a:pt x="1555814" y="0"/>
                </a:moveTo>
                <a:cubicBezTo>
                  <a:pt x="1584191" y="0"/>
                  <a:pt x="1607195" y="23004"/>
                  <a:pt x="1607195" y="51381"/>
                </a:cubicBezTo>
                <a:cubicBezTo>
                  <a:pt x="1607195" y="79758"/>
                  <a:pt x="1584191" y="102762"/>
                  <a:pt x="1555814" y="102762"/>
                </a:cubicBezTo>
                <a:cubicBezTo>
                  <a:pt x="1527437" y="102762"/>
                  <a:pt x="1504433" y="79758"/>
                  <a:pt x="1504433" y="51381"/>
                </a:cubicBezTo>
                <a:cubicBezTo>
                  <a:pt x="1504433" y="23004"/>
                  <a:pt x="1527437" y="0"/>
                  <a:pt x="1555814" y="0"/>
                </a:cubicBezTo>
                <a:close/>
                <a:moveTo>
                  <a:pt x="1179708" y="0"/>
                </a:moveTo>
                <a:cubicBezTo>
                  <a:pt x="1208085" y="0"/>
                  <a:pt x="1231089" y="23004"/>
                  <a:pt x="1231089" y="51381"/>
                </a:cubicBezTo>
                <a:cubicBezTo>
                  <a:pt x="1231089" y="79758"/>
                  <a:pt x="1208085" y="102762"/>
                  <a:pt x="1179708" y="102762"/>
                </a:cubicBezTo>
                <a:cubicBezTo>
                  <a:pt x="1151331" y="102762"/>
                  <a:pt x="1128327" y="79758"/>
                  <a:pt x="1128327" y="51381"/>
                </a:cubicBezTo>
                <a:cubicBezTo>
                  <a:pt x="1128327" y="23004"/>
                  <a:pt x="1151331" y="0"/>
                  <a:pt x="1179708" y="0"/>
                </a:cubicBezTo>
                <a:close/>
                <a:moveTo>
                  <a:pt x="803602" y="0"/>
                </a:moveTo>
                <a:cubicBezTo>
                  <a:pt x="831978" y="0"/>
                  <a:pt x="854983" y="23004"/>
                  <a:pt x="854983" y="51381"/>
                </a:cubicBezTo>
                <a:cubicBezTo>
                  <a:pt x="854983" y="79758"/>
                  <a:pt x="831978" y="102762"/>
                  <a:pt x="803602" y="102762"/>
                </a:cubicBezTo>
                <a:cubicBezTo>
                  <a:pt x="775225" y="102762"/>
                  <a:pt x="752221" y="79758"/>
                  <a:pt x="752221" y="51381"/>
                </a:cubicBezTo>
                <a:cubicBezTo>
                  <a:pt x="752221" y="23004"/>
                  <a:pt x="775225" y="0"/>
                  <a:pt x="803602" y="0"/>
                </a:cubicBezTo>
                <a:close/>
                <a:moveTo>
                  <a:pt x="427491" y="0"/>
                </a:moveTo>
                <a:cubicBezTo>
                  <a:pt x="455868" y="0"/>
                  <a:pt x="478872" y="23004"/>
                  <a:pt x="478872" y="51381"/>
                </a:cubicBezTo>
                <a:cubicBezTo>
                  <a:pt x="478872" y="79758"/>
                  <a:pt x="455868" y="102762"/>
                  <a:pt x="427491" y="102762"/>
                </a:cubicBezTo>
                <a:cubicBezTo>
                  <a:pt x="399114" y="102762"/>
                  <a:pt x="376110" y="79758"/>
                  <a:pt x="376110" y="51381"/>
                </a:cubicBezTo>
                <a:cubicBezTo>
                  <a:pt x="376110" y="23004"/>
                  <a:pt x="399114" y="0"/>
                  <a:pt x="427491" y="0"/>
                </a:cubicBezTo>
                <a:close/>
                <a:moveTo>
                  <a:pt x="51383" y="0"/>
                </a:moveTo>
                <a:cubicBezTo>
                  <a:pt x="79760" y="0"/>
                  <a:pt x="102764" y="23004"/>
                  <a:pt x="102764" y="51381"/>
                </a:cubicBezTo>
                <a:cubicBezTo>
                  <a:pt x="102764" y="79758"/>
                  <a:pt x="79760" y="102762"/>
                  <a:pt x="51383" y="102762"/>
                </a:cubicBezTo>
                <a:cubicBezTo>
                  <a:pt x="23006" y="102762"/>
                  <a:pt x="2" y="79758"/>
                  <a:pt x="2" y="51381"/>
                </a:cubicBezTo>
                <a:cubicBezTo>
                  <a:pt x="2" y="23004"/>
                  <a:pt x="23006" y="0"/>
                  <a:pt x="5138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692640" y="6184721"/>
            <a:ext cx="2513528" cy="248007"/>
          </a:xfrm>
          <a:prstGeom prst="rect">
            <a:avLst/>
          </a:prstGeom>
          <a:gradFill>
            <a:gsLst>
              <a:gs pos="25000">
                <a:schemeClr val="accent1">
                  <a:lumMod val="60000"/>
                  <a:lumOff val="40000"/>
                  <a:alpha val="100000"/>
                </a:schemeClr>
              </a:gs>
              <a:gs pos="90000">
                <a:schemeClr val="accent1"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28841" y="2012839"/>
            <a:ext cx="2615876" cy="3617682"/>
          </a:xfrm>
          <a:prstGeom prst="roundRect">
            <a:avLst>
              <a:gd name="adj" fmla="val 4833"/>
            </a:avLst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135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2444519" y="3200872"/>
            <a:ext cx="584521" cy="0"/>
          </a:xfrm>
          <a:prstGeom prst="line">
            <a:avLst/>
          </a:prstGeom>
          <a:noFill/>
          <a:ln w="38100" cap="sq">
            <a:solidFill>
              <a:schemeClr val="bg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2123321" y="1399380"/>
            <a:ext cx="1226917" cy="1226917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84596" y="1659821"/>
            <a:ext cx="704366" cy="63858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5803740" y="3200872"/>
            <a:ext cx="584521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5482542" y="1399380"/>
            <a:ext cx="1226917" cy="1226917"/>
          </a:xfrm>
          <a:prstGeom prst="ellipse">
            <a:avLst/>
          </a:prstGeom>
          <a:gradFill>
            <a:gsLst>
              <a:gs pos="3000">
                <a:schemeClr val="accent1">
                  <a:lumMod val="60000"/>
                  <a:lumOff val="40000"/>
                  <a:alpha val="100000"/>
                </a:schemeClr>
              </a:gs>
              <a:gs pos="92000">
                <a:schemeClr val="accent3"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43817" y="1693544"/>
            <a:ext cx="704366" cy="63858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47285" y="2012839"/>
            <a:ext cx="2615876" cy="3617682"/>
          </a:xfrm>
          <a:prstGeom prst="roundRect">
            <a:avLst>
              <a:gd name="adj" fmla="val 4833"/>
            </a:avLst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135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9162963" y="3200872"/>
            <a:ext cx="584521" cy="0"/>
          </a:xfrm>
          <a:prstGeom prst="line">
            <a:avLst/>
          </a:prstGeom>
          <a:noFill/>
          <a:ln w="38100" cap="sq">
            <a:solidFill>
              <a:schemeClr val="bg1"/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8841765" y="1399380"/>
            <a:ext cx="1226917" cy="1226917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95222" y="1652837"/>
            <a:ext cx="720001" cy="720001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552186" y="3267588"/>
            <a:ext cx="2335400" cy="2109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人类需要通过反思和觉醒来解决AI带来的问题，避免被AI所左右。
脑神经元与电路板融合的动态抽象画象征着人类的反思与觉醒。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553060" y="2707056"/>
            <a:ext cx="2339300" cy="422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人类的反思与觉醒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296760" y="2707056"/>
            <a:ext cx="2339300" cy="422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人类的未来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295886" y="3267588"/>
            <a:ext cx="2335400" cy="2109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人类的未来在于坚持深度思考、保护文化和语言，避免被AI所取代。
黑底白字的文案强调人类的未来。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931260" y="2707056"/>
            <a:ext cx="2339300" cy="422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人类的责任与使命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30386" y="3267588"/>
            <a:ext cx="2335400" cy="2109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人类需要承担起保护文化、思考和语言的责任，避免被AI所取代。
倒计时10秒人类文明闪回的视频象征着人类的责任与使命。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人类的未来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579096" y="2109353"/>
            <a:ext cx="1260000" cy="792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53096" y="3028802"/>
            <a:ext cx="331200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弑神隐喻：人类的重复错误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340204" y="2109353"/>
            <a:ext cx="1260000" cy="792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14204" y="3028802"/>
            <a:ext cx="331200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记忆篡改：集体记忆的重塑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221798" y="575476"/>
            <a:ext cx="3748405" cy="10387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- 目录 -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86400" y="4236251"/>
            <a:ext cx="1260000" cy="792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5155700"/>
            <a:ext cx="331200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语言腐败：文字的异化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459650" y="4236251"/>
            <a:ext cx="1260000" cy="792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33650" y="5155700"/>
            <a:ext cx="331200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破局之路：人类的自我救赎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232899" y="4236251"/>
            <a:ext cx="1260000" cy="792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06900" y="5155700"/>
            <a:ext cx="331200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终极叩问：人类的选择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-1433" t="-874" r="-2720"/>
          <a:stretch>
            <a:fillRect/>
          </a:stretch>
        </p:blipFill>
        <p:spPr>
          <a:xfrm>
            <a:off x="6142075" y="531516"/>
            <a:ext cx="6133429" cy="6313924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653922" y="5394190"/>
            <a:ext cx="2212415" cy="4392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3281263" y="5394190"/>
            <a:ext cx="2212415" cy="4392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3861810" y="5490680"/>
            <a:ext cx="1469954" cy="2462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时间：2025.02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3416458" y="5479401"/>
            <a:ext cx="268779" cy="268779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1243962" y="5490680"/>
            <a:ext cx="1511871" cy="2462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主讲人：</a:t>
            </a:r>
            <a:r>
              <a:rPr kumimoji="1" lang="zh-CN" altLang="en-US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何祥鑫</a:t>
            </a:r>
            <a:endParaRPr kumimoji="1" lang="zh-CN" altLang="en-US" sz="17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835149" y="5483121"/>
            <a:ext cx="215251" cy="261339"/>
          </a:xfrm>
          <a:custGeom>
            <a:avLst/>
            <a:gdLst>
              <a:gd name="connsiteX0" fmla="*/ 43795 w 1234305"/>
              <a:gd name="connsiteY0" fmla="*/ 603236 h 1498586"/>
              <a:gd name="connsiteX1" fmla="*/ 95420 w 1234305"/>
              <a:gd name="connsiteY1" fmla="*/ 646861 h 1498586"/>
              <a:gd name="connsiteX2" fmla="*/ 571429 w 1234305"/>
              <a:gd name="connsiteY2" fmla="*/ 1123130 h 1498586"/>
              <a:gd name="connsiteX3" fmla="*/ 1139170 w 1234305"/>
              <a:gd name="connsiteY3" fmla="*/ 647147 h 1498586"/>
              <a:gd name="connsiteX4" fmla="*/ 1186795 w 1234305"/>
              <a:gd name="connsiteY4" fmla="*/ 603522 h 1498586"/>
              <a:gd name="connsiteX5" fmla="*/ 1190681 w 1234305"/>
              <a:gd name="connsiteY5" fmla="*/ 603691 h 1498586"/>
              <a:gd name="connsiteX6" fmla="*/ 1234134 w 1234305"/>
              <a:gd name="connsiteY6" fmla="*/ 655148 h 1498586"/>
              <a:gd name="connsiteX7" fmla="*/ 674255 w 1234305"/>
              <a:gd name="connsiteY7" fmla="*/ 1219980 h 1498586"/>
              <a:gd name="connsiteX8" fmla="*/ 674255 w 1234305"/>
              <a:gd name="connsiteY8" fmla="*/ 1403336 h 1498586"/>
              <a:gd name="connsiteX9" fmla="*/ 950480 w 1234305"/>
              <a:gd name="connsiteY9" fmla="*/ 1403336 h 1498586"/>
              <a:gd name="connsiteX10" fmla="*/ 998105 w 1234305"/>
              <a:gd name="connsiteY10" fmla="*/ 1450961 h 1498586"/>
              <a:gd name="connsiteX11" fmla="*/ 950480 w 1234305"/>
              <a:gd name="connsiteY11" fmla="*/ 1498586 h 1498586"/>
              <a:gd name="connsiteX12" fmla="*/ 283730 w 1234305"/>
              <a:gd name="connsiteY12" fmla="*/ 1498586 h 1498586"/>
              <a:gd name="connsiteX13" fmla="*/ 236105 w 1234305"/>
              <a:gd name="connsiteY13" fmla="*/ 1450961 h 1498586"/>
              <a:gd name="connsiteX14" fmla="*/ 283730 w 1234305"/>
              <a:gd name="connsiteY14" fmla="*/ 1403336 h 1498586"/>
              <a:gd name="connsiteX15" fmla="*/ 559955 w 1234305"/>
              <a:gd name="connsiteY15" fmla="*/ 1403336 h 1498586"/>
              <a:gd name="connsiteX16" fmla="*/ 559955 w 1234305"/>
              <a:gd name="connsiteY16" fmla="*/ 1219695 h 1498586"/>
              <a:gd name="connsiteX17" fmla="*/ 170 w 1234305"/>
              <a:gd name="connsiteY17" fmla="*/ 654862 h 1498586"/>
              <a:gd name="connsiteX18" fmla="*/ 43795 w 1234305"/>
              <a:gd name="connsiteY18" fmla="*/ 603236 h 1498586"/>
              <a:gd name="connsiteX19" fmla="*/ 626634 w 1234305"/>
              <a:gd name="connsiteY19" fmla="*/ 0 h 1498586"/>
              <a:gd name="connsiteX20" fmla="*/ 986634 w 1234305"/>
              <a:gd name="connsiteY20" fmla="*/ 360000 h 1498586"/>
              <a:gd name="connsiteX21" fmla="*/ 986634 w 1234305"/>
              <a:gd name="connsiteY21" fmla="*/ 612000 h 1498586"/>
              <a:gd name="connsiteX22" fmla="*/ 626634 w 1234305"/>
              <a:gd name="connsiteY22" fmla="*/ 972000 h 1498586"/>
              <a:gd name="connsiteX23" fmla="*/ 266634 w 1234305"/>
              <a:gd name="connsiteY23" fmla="*/ 612000 h 1498586"/>
              <a:gd name="connsiteX24" fmla="*/ 266634 w 1234305"/>
              <a:gd name="connsiteY24" fmla="*/ 360000 h 1498586"/>
              <a:gd name="connsiteX25" fmla="*/ 626634 w 1234305"/>
              <a:gd name="connsiteY25" fmla="*/ 0 h 1498586"/>
            </a:gdLst>
            <a:ahLst/>
            <a:cxnLst/>
            <a:rect l="l" t="t" r="r" b="b"/>
            <a:pathLst>
              <a:path w="1234305" h="1498586">
                <a:moveTo>
                  <a:pt x="43795" y="603236"/>
                </a:moveTo>
                <a:cubicBezTo>
                  <a:pt x="70098" y="601027"/>
                  <a:pt x="93211" y="620559"/>
                  <a:pt x="95420" y="646861"/>
                </a:cubicBezTo>
                <a:cubicBezTo>
                  <a:pt x="117541" y="900072"/>
                  <a:pt x="318231" y="1100870"/>
                  <a:pt x="571429" y="1123130"/>
                </a:cubicBezTo>
                <a:cubicBezTo>
                  <a:pt x="859645" y="1148467"/>
                  <a:pt x="1113833" y="935364"/>
                  <a:pt x="1139170" y="647147"/>
                </a:cubicBezTo>
                <a:cubicBezTo>
                  <a:pt x="1141256" y="622418"/>
                  <a:pt x="1161982" y="603435"/>
                  <a:pt x="1186795" y="603522"/>
                </a:cubicBezTo>
                <a:cubicBezTo>
                  <a:pt x="1188090" y="603525"/>
                  <a:pt x="1189386" y="603581"/>
                  <a:pt x="1190681" y="603691"/>
                </a:cubicBezTo>
                <a:cubicBezTo>
                  <a:pt x="1216884" y="605900"/>
                  <a:pt x="1236344" y="628938"/>
                  <a:pt x="1234134" y="655148"/>
                </a:cubicBezTo>
                <a:cubicBezTo>
                  <a:pt x="1209093" y="954252"/>
                  <a:pt x="973121" y="1192301"/>
                  <a:pt x="674255" y="1219980"/>
                </a:cubicBezTo>
                <a:lnTo>
                  <a:pt x="674255" y="1403336"/>
                </a:lnTo>
                <a:lnTo>
                  <a:pt x="950480" y="1403336"/>
                </a:lnTo>
                <a:cubicBezTo>
                  <a:pt x="976778" y="1403336"/>
                  <a:pt x="998105" y="1424663"/>
                  <a:pt x="998105" y="1450961"/>
                </a:cubicBezTo>
                <a:cubicBezTo>
                  <a:pt x="998105" y="1477260"/>
                  <a:pt x="976778" y="1498586"/>
                  <a:pt x="950480" y="1498586"/>
                </a:cubicBezTo>
                <a:lnTo>
                  <a:pt x="283730" y="1498586"/>
                </a:lnTo>
                <a:cubicBezTo>
                  <a:pt x="257427" y="1498586"/>
                  <a:pt x="236105" y="1477260"/>
                  <a:pt x="236105" y="1450961"/>
                </a:cubicBezTo>
                <a:cubicBezTo>
                  <a:pt x="236105" y="1424663"/>
                  <a:pt x="257427" y="1403336"/>
                  <a:pt x="283730" y="1403336"/>
                </a:cubicBezTo>
                <a:lnTo>
                  <a:pt x="559955" y="1403336"/>
                </a:lnTo>
                <a:lnTo>
                  <a:pt x="559955" y="1219695"/>
                </a:lnTo>
                <a:cubicBezTo>
                  <a:pt x="261125" y="1191977"/>
                  <a:pt x="25205" y="953928"/>
                  <a:pt x="170" y="654862"/>
                </a:cubicBezTo>
                <a:cubicBezTo>
                  <a:pt x="-2039" y="628560"/>
                  <a:pt x="17492" y="605446"/>
                  <a:pt x="43795" y="603236"/>
                </a:cubicBezTo>
                <a:close/>
                <a:moveTo>
                  <a:pt x="626634" y="0"/>
                </a:moveTo>
                <a:cubicBezTo>
                  <a:pt x="825457" y="0"/>
                  <a:pt x="986634" y="161177"/>
                  <a:pt x="986634" y="360000"/>
                </a:cubicBezTo>
                <a:lnTo>
                  <a:pt x="986634" y="612000"/>
                </a:lnTo>
                <a:cubicBezTo>
                  <a:pt x="986634" y="810823"/>
                  <a:pt x="825457" y="972000"/>
                  <a:pt x="626634" y="972000"/>
                </a:cubicBezTo>
                <a:cubicBezTo>
                  <a:pt x="427811" y="972000"/>
                  <a:pt x="266634" y="810823"/>
                  <a:pt x="266634" y="612000"/>
                </a:cubicBezTo>
                <a:lnTo>
                  <a:pt x="266634" y="360000"/>
                </a:lnTo>
                <a:cubicBezTo>
                  <a:pt x="266634" y="161177"/>
                  <a:pt x="427811" y="0"/>
                  <a:pt x="62663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5698" y="1418745"/>
            <a:ext cx="3489698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36000">
                      <a:srgbClr val="8ADFFF">
                        <a:alpha val="100000"/>
                      </a:srgbClr>
                    </a:gs>
                    <a:gs pos="91000">
                      <a:srgbClr val="1482FC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574876" y="6082724"/>
            <a:ext cx="2562388" cy="1088912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027655">
            <a:off x="10100990" y="5889667"/>
            <a:ext cx="3276730" cy="1031430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027655">
            <a:off x="6349807" y="5110952"/>
            <a:ext cx="5773324" cy="1441502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676583" y="4574399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5432" y="4563385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zh-CN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Designed By DeepSeek</a:t>
            </a:r>
            <a:endParaRPr kumimoji="1" lang="en-US" altLang="zh-CN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35532" y="2225819"/>
            <a:ext cx="6112549" cy="2330162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t="-458" b="5935"/>
          <a:stretch>
            <a:fillRect/>
          </a:stretch>
        </p:blipFill>
        <p:spPr>
          <a:xfrm flipH="1">
            <a:off x="7410606" y="914048"/>
            <a:ext cx="3649841" cy="599592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02441" y="1692444"/>
            <a:ext cx="1811137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9050">
                  <a:noFill/>
                </a:ln>
                <a:gradFill>
                  <a:gsLst>
                    <a:gs pos="32000">
                      <a:srgbClr val="C4EFFF">
                        <a:alpha val="100000"/>
                      </a:srgbClr>
                    </a:gs>
                    <a:gs pos="100000">
                      <a:srgbClr val="1482FC">
                        <a:alpha val="66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731799" y="1745342"/>
            <a:ext cx="1221058" cy="700254"/>
            <a:chOff x="2731799" y="1745342"/>
            <a:chExt cx="1221058" cy="700254"/>
          </a:xfrm>
        </p:grpSpPr>
        <p:sp>
          <p:nvSpPr>
            <p:cNvPr id="8" name="标题 1"/>
            <p:cNvSpPr txBox="1"/>
            <p:nvPr/>
          </p:nvSpPr>
          <p:spPr>
            <a:xfrm>
              <a:off x="2919229" y="1745342"/>
              <a:ext cx="1033628" cy="677186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14455697">
              <a:off x="2744144" y="2091333"/>
              <a:ext cx="381316" cy="25254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032467" y="896546"/>
            <a:ext cx="807151" cy="1501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361C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27655">
            <a:off x="5277191" y="6070836"/>
            <a:ext cx="2699509" cy="1147183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27655">
            <a:off x="9471589" y="5938606"/>
            <a:ext cx="2952825" cy="929473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045506" y="5018514"/>
            <a:ext cx="6082272" cy="1518641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676583" y="5039651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583" y="5028637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4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- - - - - - - - - - - - - - - - - - 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255" y="2873612"/>
            <a:ext cx="5775161" cy="2139477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弑神隐喻：人类的重复错误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869356" y="5608320"/>
            <a:ext cx="885524" cy="3505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263286" y="2031192"/>
            <a:ext cx="6255614" cy="132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DeepSeek的爆火让人们意识到AI的强大，但也引发了对AI可能带来的文明困境的担忧。
DeepSeek官网LOGO被火焰缠绕的视觉隐喻，象征着AI如同双刃剑，既带来光明也带来潜在的威胁。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63286" y="1676399"/>
            <a:ext cx="6255614" cy="333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DeepSeek引发的思考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63286" y="4059701"/>
            <a:ext cx="6255614" cy="132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希腊神话中普罗米修斯的悲剧，与现实中人类对AI的态度形成鲜明对比，反映出人类在面对强大创造物时的矛盾心理。
引用普罗米修斯的故事，强调人类在创造AI时可能重蹈覆辙，需要警惕AI可能带来的灾难。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63286" y="3704908"/>
            <a:ext cx="6255614" cy="333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神话与现实的对比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1" y="3596640"/>
            <a:ext cx="3980179" cy="2281788"/>
          </a:xfrm>
          <a:prstGeom prst="roundRect">
            <a:avLst>
              <a:gd name="adj" fmla="val 458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4699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6353" y="4256232"/>
            <a:ext cx="3408275" cy="15044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7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人类教会AI思考，却因思考结果而恐惧，如AI生成的《致人类悼词》中所言，反映出人类对未知的恐惧。
普罗米修斯盗火的隐喻，人类在赋予AI智慧的同时，也担心其反噬，如同造物主的错误。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46353" y="3901439"/>
            <a:ext cx="3408275" cy="333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82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人类创造AI却恐惧其思考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alphaModFix amt="100000"/>
          </a:blip>
          <a:srcRect l="1121" r="1121"/>
          <a:stretch>
            <a:fillRect/>
          </a:stretch>
        </p:blipFill>
        <p:spPr>
          <a:xfrm>
            <a:off x="660401" y="1440180"/>
            <a:ext cx="3980179" cy="2281788"/>
          </a:xfrm>
          <a:custGeom>
            <a:avLst/>
            <a:gdLst/>
            <a:ahLst/>
            <a:cxnLst/>
            <a:rect l="l" t="t" r="r" b="b"/>
            <a:pathLst>
              <a:path w="3980179" h="2281788">
                <a:moveTo>
                  <a:pt x="104574" y="0"/>
                </a:moveTo>
                <a:lnTo>
                  <a:pt x="3875605" y="0"/>
                </a:lnTo>
                <a:cubicBezTo>
                  <a:pt x="3933360" y="0"/>
                  <a:pt x="3980179" y="46819"/>
                  <a:pt x="3980179" y="104574"/>
                </a:cubicBezTo>
                <a:lnTo>
                  <a:pt x="3980179" y="2177214"/>
                </a:lnTo>
                <a:cubicBezTo>
                  <a:pt x="3980179" y="2234969"/>
                  <a:pt x="3933360" y="2281788"/>
                  <a:pt x="3875605" y="2281788"/>
                </a:cubicBezTo>
                <a:lnTo>
                  <a:pt x="104574" y="2281788"/>
                </a:lnTo>
                <a:cubicBezTo>
                  <a:pt x="46819" y="2281788"/>
                  <a:pt x="0" y="2234969"/>
                  <a:pt x="0" y="2177214"/>
                </a:cubicBezTo>
                <a:lnTo>
                  <a:pt x="0" y="104574"/>
                </a:lnTo>
                <a:cubicBezTo>
                  <a:pt x="0" y="46819"/>
                  <a:pt x="46819" y="0"/>
                  <a:pt x="1045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人类与AI的矛盾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40610" t="59188" r="4589" b="14165"/>
          <a:stretch>
            <a:fillRect/>
          </a:stretch>
        </p:blipFill>
        <p:spPr>
          <a:xfrm>
            <a:off x="6739587" y="5689256"/>
            <a:ext cx="3601025" cy="1168744"/>
          </a:xfrm>
          <a:custGeom>
            <a:avLst/>
            <a:gdLst/>
            <a:ahLst/>
            <a:cxnLst/>
            <a:rect l="l" t="t" r="r" b="b"/>
            <a:pathLst>
              <a:path w="3601025" h="1168744">
                <a:moveTo>
                  <a:pt x="1800512" y="0"/>
                </a:moveTo>
                <a:cubicBezTo>
                  <a:pt x="2549673" y="0"/>
                  <a:pt x="3201315" y="417530"/>
                  <a:pt x="3535432" y="1032581"/>
                </a:cubicBezTo>
                <a:lnTo>
                  <a:pt x="3601025" y="1168744"/>
                </a:lnTo>
                <a:lnTo>
                  <a:pt x="0" y="1168744"/>
                </a:lnTo>
                <a:lnTo>
                  <a:pt x="65593" y="1032581"/>
                </a:lnTo>
                <a:cubicBezTo>
                  <a:pt x="399709" y="417530"/>
                  <a:pt x="1051351" y="0"/>
                  <a:pt x="180051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31737" r="13635" b="20501"/>
          <a:stretch>
            <a:fillRect/>
          </a:stretch>
        </p:blipFill>
        <p:spPr>
          <a:xfrm>
            <a:off x="7940383" y="3"/>
            <a:ext cx="4251619" cy="4129371"/>
          </a:xfrm>
          <a:custGeom>
            <a:avLst/>
            <a:gdLst/>
            <a:ahLst/>
            <a:cxnLst/>
            <a:rect l="l" t="t" r="r" b="b"/>
            <a:pathLst>
              <a:path w="4251619" h="4129371">
                <a:moveTo>
                  <a:pt x="105228" y="0"/>
                </a:moveTo>
                <a:lnTo>
                  <a:pt x="4251619" y="0"/>
                </a:lnTo>
                <a:lnTo>
                  <a:pt x="4251619" y="3993998"/>
                </a:lnTo>
                <a:lnTo>
                  <a:pt x="4142321" y="4025035"/>
                </a:lnTo>
                <a:cubicBezTo>
                  <a:pt x="3877594" y="4093146"/>
                  <a:pt x="3600068" y="4129371"/>
                  <a:pt x="3314081" y="4129371"/>
                </a:cubicBezTo>
                <a:cubicBezTo>
                  <a:pt x="1483765" y="4129371"/>
                  <a:pt x="0" y="2645606"/>
                  <a:pt x="0" y="815290"/>
                </a:cubicBezTo>
                <a:cubicBezTo>
                  <a:pt x="0" y="586501"/>
                  <a:pt x="23184" y="363126"/>
                  <a:pt x="67331" y="14738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15300000">
            <a:off x="6261513" y="364732"/>
            <a:ext cx="6262730" cy="4427036"/>
          </a:xfrm>
          <a:custGeom>
            <a:avLst/>
            <a:gdLst>
              <a:gd name="connsiteX0" fmla="*/ 6262730 w 6262730"/>
              <a:gd name="connsiteY0" fmla="*/ 488700 h 4427036"/>
              <a:gd name="connsiteX1" fmla="*/ 6109882 w 6262730"/>
              <a:gd name="connsiteY1" fmla="*/ 1059136 h 4427036"/>
              <a:gd name="connsiteX2" fmla="*/ 6043150 w 6262730"/>
              <a:gd name="connsiteY2" fmla="*/ 1020765 h 4427036"/>
              <a:gd name="connsiteX3" fmla="*/ 4277594 w 6262730"/>
              <a:gd name="connsiteY3" fmla="*/ 573709 h 4427036"/>
              <a:gd name="connsiteX4" fmla="*/ 573574 w 6262730"/>
              <a:gd name="connsiteY4" fmla="*/ 4277729 h 4427036"/>
              <a:gd name="connsiteX5" fmla="*/ 577349 w 6262730"/>
              <a:gd name="connsiteY5" fmla="*/ 4427036 h 4427036"/>
              <a:gd name="connsiteX6" fmla="*/ 0 w 6262730"/>
              <a:gd name="connsiteY6" fmla="*/ 4272335 h 4427036"/>
              <a:gd name="connsiteX7" fmla="*/ 5430 w 6262730"/>
              <a:gd name="connsiteY7" fmla="*/ 4057599 h 4427036"/>
              <a:gd name="connsiteX8" fmla="*/ 4277594 w 6262730"/>
              <a:gd name="connsiteY8" fmla="*/ 0 h 4427036"/>
              <a:gd name="connsiteX9" fmla="*/ 6132167 w 6262730"/>
              <a:gd name="connsiteY9" fmla="*/ 421830 h 4427036"/>
              <a:gd name="connsiteX10" fmla="*/ 6262730 w 6262730"/>
              <a:gd name="connsiteY10" fmla="*/ 488700 h 4427036"/>
            </a:gdLst>
            <a:ahLst/>
            <a:cxnLst/>
            <a:rect l="l" t="t" r="r" b="b"/>
            <a:pathLst>
              <a:path w="6262730" h="4427036">
                <a:moveTo>
                  <a:pt x="6262730" y="488700"/>
                </a:moveTo>
                <a:lnTo>
                  <a:pt x="6109882" y="1059136"/>
                </a:lnTo>
                <a:lnTo>
                  <a:pt x="6043150" y="1020765"/>
                </a:lnTo>
                <a:cubicBezTo>
                  <a:pt x="5518315" y="735657"/>
                  <a:pt x="4916867" y="573709"/>
                  <a:pt x="4277594" y="573709"/>
                </a:cubicBezTo>
                <a:cubicBezTo>
                  <a:pt x="2231920" y="573710"/>
                  <a:pt x="573573" y="2232055"/>
                  <a:pt x="573574" y="4277729"/>
                </a:cubicBezTo>
                <a:lnTo>
                  <a:pt x="577349" y="4427036"/>
                </a:lnTo>
                <a:lnTo>
                  <a:pt x="0" y="4272335"/>
                </a:lnTo>
                <a:lnTo>
                  <a:pt x="5430" y="4057599"/>
                </a:lnTo>
                <a:cubicBezTo>
                  <a:pt x="120001" y="1797374"/>
                  <a:pt x="1988898" y="0"/>
                  <a:pt x="4277594" y="0"/>
                </a:cubicBezTo>
                <a:cubicBezTo>
                  <a:pt x="4942055" y="0"/>
                  <a:pt x="5571131" y="151496"/>
                  <a:pt x="6132167" y="421830"/>
                </a:cubicBezTo>
                <a:lnTo>
                  <a:pt x="6262730" y="48870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5300000">
            <a:off x="7074269" y="3782959"/>
            <a:ext cx="2559212" cy="4962446"/>
          </a:xfrm>
          <a:custGeom>
            <a:avLst/>
            <a:gdLst>
              <a:gd name="connsiteX0" fmla="*/ 2437620 w 2559212"/>
              <a:gd name="connsiteY0" fmla="*/ 3069473 h 4962446"/>
              <a:gd name="connsiteX1" fmla="*/ 131168 w 2559212"/>
              <a:gd name="connsiteY1" fmla="*/ 4955822 h 4962446"/>
              <a:gd name="connsiteX2" fmla="*/ 0 w 2559212"/>
              <a:gd name="connsiteY2" fmla="*/ 4962446 h 4962446"/>
              <a:gd name="connsiteX3" fmla="*/ 98652 w 2559212"/>
              <a:gd name="connsiteY3" fmla="*/ 4594272 h 4962446"/>
              <a:gd name="connsiteX4" fmla="*/ 326605 w 2559212"/>
              <a:gd name="connsiteY4" fmla="*/ 4559482 h 4962446"/>
              <a:gd name="connsiteX5" fmla="*/ 2196485 w 2559212"/>
              <a:gd name="connsiteY5" fmla="*/ 2265217 h 4962446"/>
              <a:gd name="connsiteX6" fmla="*/ 1344272 w 2559212"/>
              <a:gd name="connsiteY6" fmla="*/ 458136 h 4962446"/>
              <a:gd name="connsiteX7" fmla="*/ 1229852 w 2559212"/>
              <a:gd name="connsiteY7" fmla="*/ 372574 h 4962446"/>
              <a:gd name="connsiteX8" fmla="*/ 1329683 w 2559212"/>
              <a:gd name="connsiteY8" fmla="*/ 0 h 4962446"/>
              <a:gd name="connsiteX9" fmla="*/ 1366792 w 2559212"/>
              <a:gd name="connsiteY9" fmla="*/ 22545 h 4962446"/>
              <a:gd name="connsiteX10" fmla="*/ 2559212 w 2559212"/>
              <a:gd name="connsiteY10" fmla="*/ 2265217 h 4962446"/>
              <a:gd name="connsiteX11" fmla="*/ 2437620 w 2559212"/>
              <a:gd name="connsiteY11" fmla="*/ 3069473 h 4962446"/>
            </a:gdLst>
            <a:ahLst/>
            <a:cxnLst/>
            <a:rect l="l" t="t" r="r" b="b"/>
            <a:pathLst>
              <a:path w="2559212" h="4962446">
                <a:moveTo>
                  <a:pt x="2437620" y="3069473"/>
                </a:moveTo>
                <a:cubicBezTo>
                  <a:pt x="2121531" y="4085730"/>
                  <a:pt x="1222206" y="4845022"/>
                  <a:pt x="131168" y="4955822"/>
                </a:cubicBezTo>
                <a:lnTo>
                  <a:pt x="0" y="4962446"/>
                </a:lnTo>
                <a:lnTo>
                  <a:pt x="98652" y="4594272"/>
                </a:lnTo>
                <a:lnTo>
                  <a:pt x="326605" y="4559482"/>
                </a:lnTo>
                <a:cubicBezTo>
                  <a:pt x="1393744" y="4341113"/>
                  <a:pt x="2196486" y="3396910"/>
                  <a:pt x="2196485" y="2265217"/>
                </a:cubicBezTo>
                <a:cubicBezTo>
                  <a:pt x="2196486" y="1537699"/>
                  <a:pt x="1864740" y="887664"/>
                  <a:pt x="1344272" y="458136"/>
                </a:cubicBezTo>
                <a:lnTo>
                  <a:pt x="1229852" y="372574"/>
                </a:lnTo>
                <a:lnTo>
                  <a:pt x="1329683" y="0"/>
                </a:lnTo>
                <a:lnTo>
                  <a:pt x="1366792" y="22545"/>
                </a:lnTo>
                <a:cubicBezTo>
                  <a:pt x="2086213" y="508576"/>
                  <a:pt x="2559212" y="1331659"/>
                  <a:pt x="2559212" y="2265217"/>
                </a:cubicBezTo>
                <a:cubicBezTo>
                  <a:pt x="2559212" y="2545284"/>
                  <a:pt x="2516642" y="2815409"/>
                  <a:pt x="2437620" y="30694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2837" y="1649283"/>
            <a:ext cx="5760000" cy="9354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DeepSeek日处理量达5亿次请求，相当于300倍全唐诗，数据洪流让人类文化生产沦为数据填鸭。
人类全唐诗总量仅4.8万首，与AI的数据处理能力相比，显得微不足道，反映出文化在数据面前的脆弱。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397" y="1092293"/>
            <a:ext cx="5760000" cy="4675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数据洪流的冲击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2837" y="3439935"/>
            <a:ext cx="5760000" cy="9354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文化生产在数据洪流中逐渐失去深度，沦为表面的数据堆砌，失去了原有的内涵和价值。
以垃圾文本为背景的视觉效果，象征着文化在数据暴力下的碎片化和表面化。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397" y="2882945"/>
            <a:ext cx="5760000" cy="4675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文化生产的困境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2837" y="5230586"/>
            <a:ext cx="5760000" cy="9354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数据的快速生成与文化的沉淀形成冲突，文化的深度和内涵被数据的表面性所取代。
折线图展示2015- 2025全球AI生成内容占比的急剧上升，从2%到58%，反映出数据对文化的冲击。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397" y="4673596"/>
            <a:ext cx="5760000" cy="4675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数据与文化的冲突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数据暴力：文化的沦陷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581400" y="5234940"/>
            <a:ext cx="845820" cy="2819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1749192"/>
            <a:ext cx="3705859" cy="3714348"/>
          </a:xfrm>
          <a:prstGeom prst="roundRect">
            <a:avLst>
              <a:gd name="adj" fmla="val 458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4699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8306" y="2392680"/>
            <a:ext cx="3070049" cy="2377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学生用《哈姆雷特》论证区块链优势，AI作业让深度思考成为濒危技能，反映出AI对人类思维的侵蚀。
韩炳哲警告深度思考正在消失，AI的便捷性让人们逐渐失去独立思考的能力。</a:t>
            </a: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099560" y="3128010"/>
            <a:ext cx="701040" cy="701040"/>
            <a:chOff x="4099560" y="3128010"/>
            <a:chExt cx="701040" cy="701040"/>
          </a:xfrm>
        </p:grpSpPr>
        <p:sp>
          <p:nvSpPr>
            <p:cNvPr id="7" name="标题 1"/>
            <p:cNvSpPr txBox="1"/>
            <p:nvPr/>
          </p:nvSpPr>
          <p:spPr>
            <a:xfrm>
              <a:off x="4099560" y="3128010"/>
              <a:ext cx="701040" cy="70104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2700000">
              <a:off x="4381428" y="3373618"/>
              <a:ext cx="209825" cy="209825"/>
            </a:xfrm>
            <a:custGeom>
              <a:avLst/>
              <a:gdLst>
                <a:gd name="connsiteX0" fmla="*/ 47625 w 384809"/>
                <a:gd name="connsiteY0" fmla="*/ 0 h 384810"/>
                <a:gd name="connsiteX1" fmla="*/ 95250 w 384809"/>
                <a:gd name="connsiteY1" fmla="*/ 47625 h 384810"/>
                <a:gd name="connsiteX2" fmla="*/ 95250 w 384809"/>
                <a:gd name="connsiteY2" fmla="*/ 289560 h 384810"/>
                <a:gd name="connsiteX3" fmla="*/ 337184 w 384809"/>
                <a:gd name="connsiteY3" fmla="*/ 289560 h 384810"/>
                <a:gd name="connsiteX4" fmla="*/ 384809 w 384809"/>
                <a:gd name="connsiteY4" fmla="*/ 337185 h 384810"/>
                <a:gd name="connsiteX5" fmla="*/ 337184 w 384809"/>
                <a:gd name="connsiteY5" fmla="*/ 384810 h 384810"/>
                <a:gd name="connsiteX6" fmla="*/ 55244 w 384809"/>
                <a:gd name="connsiteY6" fmla="*/ 384810 h 384810"/>
                <a:gd name="connsiteX7" fmla="*/ 21568 w 384809"/>
                <a:gd name="connsiteY7" fmla="*/ 370861 h 384810"/>
                <a:gd name="connsiteX8" fmla="*/ 18499 w 384809"/>
                <a:gd name="connsiteY8" fmla="*/ 366309 h 384810"/>
                <a:gd name="connsiteX9" fmla="*/ 13949 w 384809"/>
                <a:gd name="connsiteY9" fmla="*/ 363241 h 384810"/>
                <a:gd name="connsiteX10" fmla="*/ 0 w 384809"/>
                <a:gd name="connsiteY10" fmla="*/ 329565 h 384810"/>
                <a:gd name="connsiteX11" fmla="*/ 0 w 384809"/>
                <a:gd name="connsiteY11" fmla="*/ 47625 h 384810"/>
                <a:gd name="connsiteX12" fmla="*/ 47625 w 384809"/>
                <a:gd name="connsiteY12" fmla="*/ 0 h 384810"/>
              </a:gdLst>
              <a:ahLst/>
              <a:cxnLst/>
              <a:rect l="l" t="t" r="r" b="b"/>
              <a:pathLst>
                <a:path w="384809" h="384810">
                  <a:moveTo>
                    <a:pt x="47625" y="0"/>
                  </a:moveTo>
                  <a:cubicBezTo>
                    <a:pt x="73928" y="0"/>
                    <a:pt x="95250" y="21322"/>
                    <a:pt x="95250" y="47625"/>
                  </a:cubicBezTo>
                  <a:lnTo>
                    <a:pt x="95250" y="289560"/>
                  </a:lnTo>
                  <a:lnTo>
                    <a:pt x="337184" y="289560"/>
                  </a:lnTo>
                  <a:cubicBezTo>
                    <a:pt x="363487" y="289560"/>
                    <a:pt x="384809" y="310882"/>
                    <a:pt x="384809" y="337185"/>
                  </a:cubicBezTo>
                  <a:cubicBezTo>
                    <a:pt x="384809" y="363488"/>
                    <a:pt x="363487" y="384810"/>
                    <a:pt x="337184" y="384810"/>
                  </a:cubicBezTo>
                  <a:lnTo>
                    <a:pt x="55244" y="384810"/>
                  </a:lnTo>
                  <a:cubicBezTo>
                    <a:pt x="42093" y="384810"/>
                    <a:pt x="30186" y="379480"/>
                    <a:pt x="21568" y="370861"/>
                  </a:cubicBezTo>
                  <a:lnTo>
                    <a:pt x="18499" y="366309"/>
                  </a:lnTo>
                  <a:lnTo>
                    <a:pt x="13949" y="363241"/>
                  </a:lnTo>
                  <a:cubicBezTo>
                    <a:pt x="5330" y="354623"/>
                    <a:pt x="0" y="342717"/>
                    <a:pt x="0" y="329565"/>
                  </a:cubicBezTo>
                  <a:lnTo>
                    <a:pt x="0" y="47625"/>
                  </a:lnTo>
                  <a:cubicBezTo>
                    <a:pt x="0" y="21322"/>
                    <a:pt x="21322" y="0"/>
                    <a:pt x="47625" y="0"/>
                  </a:cubicBezTo>
                  <a:close/>
                </a:path>
              </a:pathLst>
            </a:cu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5123384" y="3840748"/>
            <a:ext cx="3070049" cy="1950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AI生成的内容多为表面化的信息，缺乏深度和内涵，让人们逐渐习惯这种浅层次的思考方式。
莎士比亚羽毛笔特写与AI作业文档的对比，象征着传统思维与AI思维的冲突。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438286" y="3840748"/>
            <a:ext cx="3070049" cy="1950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AI的思维方式逐渐渗透到人类的思维中，形成一种思维殖民，让人们失去独立思考的能力。
羽毛笔碎裂成像素点的动画，象征着传统思维在AI思维面前的瓦解。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alphaModFix amt="100000"/>
          </a:blip>
          <a:srcRect t="3498" b="3498"/>
          <a:stretch>
            <a:fillRect/>
          </a:stretch>
        </p:blipFill>
        <p:spPr>
          <a:xfrm>
            <a:off x="5112820" y="1749192"/>
            <a:ext cx="3091179" cy="1611228"/>
          </a:xfrm>
          <a:custGeom>
            <a:avLst/>
            <a:gdLst/>
            <a:ahLst/>
            <a:cxnLst/>
            <a:rect l="l" t="t" r="r" b="b"/>
            <a:pathLst>
              <a:path w="3091179" h="1611228">
                <a:moveTo>
                  <a:pt x="73843" y="0"/>
                </a:moveTo>
                <a:lnTo>
                  <a:pt x="3017336" y="0"/>
                </a:lnTo>
                <a:cubicBezTo>
                  <a:pt x="3058118" y="0"/>
                  <a:pt x="3091179" y="33061"/>
                  <a:pt x="3091179" y="73843"/>
                </a:cubicBezTo>
                <a:lnTo>
                  <a:pt x="3091179" y="1537385"/>
                </a:lnTo>
                <a:cubicBezTo>
                  <a:pt x="3091179" y="1578167"/>
                  <a:pt x="3058118" y="1611228"/>
                  <a:pt x="3017336" y="1611228"/>
                </a:cubicBezTo>
                <a:lnTo>
                  <a:pt x="73843" y="1611228"/>
                </a:lnTo>
                <a:cubicBezTo>
                  <a:pt x="33061" y="1611228"/>
                  <a:pt x="0" y="1578167"/>
                  <a:pt x="0" y="1537385"/>
                </a:cubicBezTo>
                <a:lnTo>
                  <a:pt x="0" y="73843"/>
                </a:lnTo>
                <a:cubicBezTo>
                  <a:pt x="0" y="33061"/>
                  <a:pt x="33061" y="0"/>
                  <a:pt x="73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 amt="100000"/>
          </a:blip>
          <a:srcRect t="3498" b="3498"/>
          <a:stretch>
            <a:fillRect/>
          </a:stretch>
        </p:blipFill>
        <p:spPr>
          <a:xfrm>
            <a:off x="8427721" y="1749192"/>
            <a:ext cx="3091179" cy="1611228"/>
          </a:xfrm>
          <a:custGeom>
            <a:avLst/>
            <a:gdLst/>
            <a:ahLst/>
            <a:cxnLst/>
            <a:rect l="l" t="t" r="r" b="b"/>
            <a:pathLst>
              <a:path w="3091179" h="1611228">
                <a:moveTo>
                  <a:pt x="73843" y="0"/>
                </a:moveTo>
                <a:lnTo>
                  <a:pt x="3017336" y="0"/>
                </a:lnTo>
                <a:cubicBezTo>
                  <a:pt x="3058118" y="0"/>
                  <a:pt x="3091179" y="33061"/>
                  <a:pt x="3091179" y="73843"/>
                </a:cubicBezTo>
                <a:lnTo>
                  <a:pt x="3091179" y="1537385"/>
                </a:lnTo>
                <a:cubicBezTo>
                  <a:pt x="3091179" y="1578167"/>
                  <a:pt x="3058118" y="1611228"/>
                  <a:pt x="3017336" y="1611228"/>
                </a:cubicBezTo>
                <a:lnTo>
                  <a:pt x="73843" y="1611228"/>
                </a:lnTo>
                <a:cubicBezTo>
                  <a:pt x="33061" y="1611228"/>
                  <a:pt x="0" y="1578167"/>
                  <a:pt x="0" y="1537385"/>
                </a:cubicBezTo>
                <a:lnTo>
                  <a:pt x="0" y="73843"/>
                </a:lnTo>
                <a:cubicBezTo>
                  <a:pt x="0" y="33061"/>
                  <a:pt x="33061" y="0"/>
                  <a:pt x="7384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978306" y="2009140"/>
            <a:ext cx="3070800" cy="3035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AI对思维的侵蚀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123384" y="3487420"/>
            <a:ext cx="3070800" cy="3035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思维的表面化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437535" y="3487420"/>
            <a:ext cx="3070800" cy="3035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思维的殖民化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思维殖民：思考的危机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" y="12560"/>
            <a:ext cx="12236824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110210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7000"/>
                </a:schemeClr>
              </a:gs>
              <a:gs pos="38000">
                <a:schemeClr val="accent1">
                  <a:lumMod val="75000"/>
                  <a:alpha val="79000"/>
                </a:schemeClr>
              </a:gs>
              <a:gs pos="75000">
                <a:schemeClr val="accent1">
                  <a:lumMod val="75000"/>
                  <a:alpha val="6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t="-458" b="5935"/>
          <a:stretch>
            <a:fillRect/>
          </a:stretch>
        </p:blipFill>
        <p:spPr>
          <a:xfrm flipH="1">
            <a:off x="7410606" y="914048"/>
            <a:ext cx="3649841" cy="599592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02441" y="1692444"/>
            <a:ext cx="1811137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9050">
                  <a:noFill/>
                </a:ln>
                <a:gradFill>
                  <a:gsLst>
                    <a:gs pos="32000">
                      <a:srgbClr val="C4EFFF">
                        <a:alpha val="100000"/>
                      </a:srgbClr>
                    </a:gs>
                    <a:gs pos="100000">
                      <a:srgbClr val="1482FC">
                        <a:alpha val="66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731799" y="1745342"/>
            <a:ext cx="1221058" cy="700254"/>
            <a:chOff x="2731799" y="1745342"/>
            <a:chExt cx="1221058" cy="700254"/>
          </a:xfrm>
        </p:grpSpPr>
        <p:sp>
          <p:nvSpPr>
            <p:cNvPr id="8" name="标题 1"/>
            <p:cNvSpPr txBox="1"/>
            <p:nvPr/>
          </p:nvSpPr>
          <p:spPr>
            <a:xfrm>
              <a:off x="2919229" y="1745342"/>
              <a:ext cx="1033628" cy="677186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14455697">
              <a:off x="2744144" y="2091333"/>
              <a:ext cx="381316" cy="25254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032467" y="896546"/>
            <a:ext cx="807151" cy="1501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361C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27655">
            <a:off x="5277191" y="6070836"/>
            <a:ext cx="2699509" cy="1147183"/>
          </a:xfrm>
          <a:custGeom>
            <a:avLst/>
            <a:gdLst>
              <a:gd name="connsiteX0" fmla="*/ 0 w 1209726"/>
              <a:gd name="connsiteY0" fmla="*/ 257042 h 514085"/>
              <a:gd name="connsiteX1" fmla="*/ 0 w 1209726"/>
              <a:gd name="connsiteY1" fmla="*/ 257043 h 514085"/>
              <a:gd name="connsiteX2" fmla="*/ 0 w 1209726"/>
              <a:gd name="connsiteY2" fmla="*/ 257043 h 514085"/>
              <a:gd name="connsiteX3" fmla="*/ 113328 w 1209726"/>
              <a:gd name="connsiteY3" fmla="*/ 43899 h 514085"/>
              <a:gd name="connsiteX4" fmla="*/ 257043 w 1209726"/>
              <a:gd name="connsiteY4" fmla="*/ 0 h 514085"/>
              <a:gd name="connsiteX5" fmla="*/ 1209726 w 1209726"/>
              <a:gd name="connsiteY5" fmla="*/ 0 h 514085"/>
              <a:gd name="connsiteX6" fmla="*/ 441629 w 1209726"/>
              <a:gd name="connsiteY6" fmla="*/ 514085 h 514085"/>
              <a:gd name="connsiteX7" fmla="*/ 257043 w 1209726"/>
              <a:gd name="connsiteY7" fmla="*/ 514085 h 514085"/>
              <a:gd name="connsiteX8" fmla="*/ 20199 w 1209726"/>
              <a:gd name="connsiteY8" fmla="*/ 357095 h 514085"/>
              <a:gd name="connsiteX9" fmla="*/ 0 w 1209726"/>
              <a:gd name="connsiteY9" fmla="*/ 257043 h 514085"/>
              <a:gd name="connsiteX10" fmla="*/ 5222 w 1209726"/>
              <a:gd name="connsiteY10" fmla="*/ 205240 h 514085"/>
              <a:gd name="connsiteX11" fmla="*/ 113328 w 1209726"/>
              <a:gd name="connsiteY11" fmla="*/ 43899 h 514085"/>
            </a:gdLst>
            <a:ahLst/>
            <a:cxnLst/>
            <a:rect l="l" t="t" r="r" b="b"/>
            <a:pathLst>
              <a:path w="1209726" h="514085">
                <a:moveTo>
                  <a:pt x="0" y="257042"/>
                </a:moveTo>
                <a:lnTo>
                  <a:pt x="0" y="257043"/>
                </a:lnTo>
                <a:lnTo>
                  <a:pt x="0" y="257043"/>
                </a:lnTo>
                <a:close/>
                <a:moveTo>
                  <a:pt x="113328" y="43899"/>
                </a:moveTo>
                <a:cubicBezTo>
                  <a:pt x="154352" y="16183"/>
                  <a:pt x="203808" y="0"/>
                  <a:pt x="257043" y="0"/>
                </a:cubicBezTo>
                <a:lnTo>
                  <a:pt x="1209726" y="0"/>
                </a:lnTo>
                <a:lnTo>
                  <a:pt x="441629" y="514085"/>
                </a:lnTo>
                <a:lnTo>
                  <a:pt x="257043" y="514085"/>
                </a:lnTo>
                <a:cubicBezTo>
                  <a:pt x="150572" y="514085"/>
                  <a:pt x="59221" y="449352"/>
                  <a:pt x="20199" y="357095"/>
                </a:cubicBezTo>
                <a:lnTo>
                  <a:pt x="0" y="257043"/>
                </a:lnTo>
                <a:lnTo>
                  <a:pt x="5222" y="205240"/>
                </a:lnTo>
                <a:cubicBezTo>
                  <a:pt x="18918" y="138308"/>
                  <a:pt x="58629" y="80853"/>
                  <a:pt x="113328" y="43899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27655">
            <a:off x="9471589" y="5938606"/>
            <a:ext cx="2952825" cy="929473"/>
          </a:xfrm>
          <a:custGeom>
            <a:avLst/>
            <a:gdLst>
              <a:gd name="connsiteX0" fmla="*/ 0 w 1323244"/>
              <a:gd name="connsiteY0" fmla="*/ 208261 h 416523"/>
              <a:gd name="connsiteX1" fmla="*/ 0 w 1323244"/>
              <a:gd name="connsiteY1" fmla="*/ 208262 h 416523"/>
              <a:gd name="connsiteX2" fmla="*/ 0 w 1323244"/>
              <a:gd name="connsiteY2" fmla="*/ 208262 h 416523"/>
              <a:gd name="connsiteX3" fmla="*/ 91821 w 1323244"/>
              <a:gd name="connsiteY3" fmla="*/ 35568 h 416523"/>
              <a:gd name="connsiteX4" fmla="*/ 208262 w 1323244"/>
              <a:gd name="connsiteY4" fmla="*/ 0 h 416523"/>
              <a:gd name="connsiteX5" fmla="*/ 1323244 w 1323244"/>
              <a:gd name="connsiteY5" fmla="*/ 0 h 416523"/>
              <a:gd name="connsiteX6" fmla="*/ 700915 w 1323244"/>
              <a:gd name="connsiteY6" fmla="*/ 416523 h 416523"/>
              <a:gd name="connsiteX7" fmla="*/ 208262 w 1323244"/>
              <a:gd name="connsiteY7" fmla="*/ 416523 h 416523"/>
              <a:gd name="connsiteX8" fmla="*/ 16366 w 1323244"/>
              <a:gd name="connsiteY8" fmla="*/ 289326 h 416523"/>
              <a:gd name="connsiteX9" fmla="*/ 0 w 1323244"/>
              <a:gd name="connsiteY9" fmla="*/ 208262 h 416523"/>
              <a:gd name="connsiteX10" fmla="*/ 16366 w 1323244"/>
              <a:gd name="connsiteY10" fmla="*/ 127197 h 416523"/>
              <a:gd name="connsiteX11" fmla="*/ 91821 w 1323244"/>
              <a:gd name="connsiteY11" fmla="*/ 35568 h 416523"/>
            </a:gdLst>
            <a:ahLst/>
            <a:cxnLst/>
            <a:rect l="l" t="t" r="r" b="b"/>
            <a:pathLst>
              <a:path w="1323244" h="416523">
                <a:moveTo>
                  <a:pt x="0" y="208261"/>
                </a:moveTo>
                <a:lnTo>
                  <a:pt x="0" y="208262"/>
                </a:lnTo>
                <a:lnTo>
                  <a:pt x="0" y="208262"/>
                </a:lnTo>
                <a:close/>
                <a:moveTo>
                  <a:pt x="91821" y="35568"/>
                </a:moveTo>
                <a:cubicBezTo>
                  <a:pt x="125060" y="13112"/>
                  <a:pt x="165129" y="0"/>
                  <a:pt x="208262" y="0"/>
                </a:cubicBezTo>
                <a:lnTo>
                  <a:pt x="1323244" y="0"/>
                </a:lnTo>
                <a:lnTo>
                  <a:pt x="700915" y="416523"/>
                </a:lnTo>
                <a:lnTo>
                  <a:pt x="208262" y="416523"/>
                </a:lnTo>
                <a:cubicBezTo>
                  <a:pt x="121997" y="416523"/>
                  <a:pt x="47982" y="364074"/>
                  <a:pt x="16366" y="289326"/>
                </a:cubicBezTo>
                <a:lnTo>
                  <a:pt x="0" y="208262"/>
                </a:lnTo>
                <a:lnTo>
                  <a:pt x="16366" y="127197"/>
                </a:lnTo>
                <a:cubicBezTo>
                  <a:pt x="32174" y="89823"/>
                  <a:pt x="58582" y="58024"/>
                  <a:pt x="91821" y="3556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27655">
            <a:off x="6045506" y="5018514"/>
            <a:ext cx="6082272" cy="1518641"/>
          </a:xfrm>
          <a:custGeom>
            <a:avLst/>
            <a:gdLst>
              <a:gd name="connsiteX0" fmla="*/ 150023 w 2725638"/>
              <a:gd name="connsiteY0" fmla="*/ 58113 h 680546"/>
              <a:gd name="connsiteX1" fmla="*/ 340273 w 2725638"/>
              <a:gd name="connsiteY1" fmla="*/ 0 h 680546"/>
              <a:gd name="connsiteX2" fmla="*/ 2725638 w 2725638"/>
              <a:gd name="connsiteY2" fmla="*/ 0 h 680546"/>
              <a:gd name="connsiteX3" fmla="*/ 1708829 w 2725638"/>
              <a:gd name="connsiteY3" fmla="*/ 680546 h 680546"/>
              <a:gd name="connsiteX4" fmla="*/ 340273 w 2725638"/>
              <a:gd name="connsiteY4" fmla="*/ 680546 h 680546"/>
              <a:gd name="connsiteX5" fmla="*/ 0 w 2725638"/>
              <a:gd name="connsiteY5" fmla="*/ 340273 h 680546"/>
              <a:gd name="connsiteX6" fmla="*/ 150023 w 2725638"/>
              <a:gd name="connsiteY6" fmla="*/ 58113 h 680546"/>
            </a:gdLst>
            <a:ahLst/>
            <a:cxnLst/>
            <a:rect l="l" t="t" r="r" b="b"/>
            <a:pathLst>
              <a:path w="2725638" h="680546">
                <a:moveTo>
                  <a:pt x="150023" y="58113"/>
                </a:moveTo>
                <a:cubicBezTo>
                  <a:pt x="204331" y="21424"/>
                  <a:pt x="269800" y="0"/>
                  <a:pt x="340273" y="0"/>
                </a:cubicBezTo>
                <a:lnTo>
                  <a:pt x="2725638" y="0"/>
                </a:lnTo>
                <a:lnTo>
                  <a:pt x="1708829" y="680546"/>
                </a:lnTo>
                <a:lnTo>
                  <a:pt x="340273" y="680546"/>
                </a:lnTo>
                <a:cubicBezTo>
                  <a:pt x="152345" y="680546"/>
                  <a:pt x="0" y="528201"/>
                  <a:pt x="0" y="340273"/>
                </a:cubicBezTo>
                <a:cubicBezTo>
                  <a:pt x="0" y="222818"/>
                  <a:pt x="59510" y="119263"/>
                  <a:pt x="150023" y="58113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676583" y="5039651"/>
            <a:ext cx="5599646" cy="290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  <a:alpha val="100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583" y="5028637"/>
            <a:ext cx="5099748" cy="312971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4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- - - - - - - - - - - - - - - - - - 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255" y="2873612"/>
            <a:ext cx="5775161" cy="2139477"/>
          </a:xfrm>
          <a:prstGeom prst="rect">
            <a:avLst/>
          </a:prstGeom>
          <a:noFill/>
          <a:ln>
            <a:noFill/>
          </a:ln>
          <a:effectLst>
            <a:outerShdw blurRad="101600" dist="25400" dir="5400000" algn="t" rotWithShape="0">
              <a:schemeClr val="accent1">
                <a:lumMod val="75000"/>
                <a:alpha val="76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记忆篡改：集体记忆的重塑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95577" y="1624487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算法重写历史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895576" y="2007804"/>
            <a:ext cx="5623324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算法通过美化老照片等方式，重写人类的集体记忆，让真实的历史被掩盖。
真实历史的老照片与AI美化版的对比，反映出算法对记忆的篡改。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02149" y="1715500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895576" y="3531829"/>
            <a:ext cx="5623324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记忆在算法的作用下逐渐数字化，失去了原有的真实性和情感。
分屏对比的视觉效果，让观众直观感受到算法对记忆的影响。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95577" y="3143353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记忆的数字化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02149" y="3234366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95577" y="4667378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记忆的虚假化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95576" y="5055854"/>
            <a:ext cx="5623324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AI生成的虚假记忆让人们难以分辨真实与虚假，导致记忆的混乱。
底部小字“记忆不应是PSD文件”强调记忆的真实性和不可篡改性。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502149" y="4758391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79982" y="1651375"/>
            <a:ext cx="2369566" cy="2333564"/>
          </a:xfrm>
          <a:custGeom>
            <a:avLst/>
            <a:gdLst>
              <a:gd name="connsiteX0" fmla="*/ 1184784 w 2369566"/>
              <a:gd name="connsiteY0" fmla="*/ 443836 h 2333564"/>
              <a:gd name="connsiteX1" fmla="*/ 442671 w 2369566"/>
              <a:gd name="connsiteY1" fmla="*/ 1185949 h 2333564"/>
              <a:gd name="connsiteX2" fmla="*/ 1184784 w 2369566"/>
              <a:gd name="connsiteY2" fmla="*/ 1928062 h 2333564"/>
              <a:gd name="connsiteX3" fmla="*/ 1926897 w 2369566"/>
              <a:gd name="connsiteY3" fmla="*/ 1185949 h 2333564"/>
              <a:gd name="connsiteX4" fmla="*/ 1184784 w 2369566"/>
              <a:gd name="connsiteY4" fmla="*/ 443836 h 2333564"/>
              <a:gd name="connsiteX5" fmla="*/ 1087753 w 2369566"/>
              <a:gd name="connsiteY5" fmla="*/ 0 h 2333564"/>
              <a:gd name="connsiteX6" fmla="*/ 1281814 w 2369566"/>
              <a:gd name="connsiteY6" fmla="*/ 0 h 2333564"/>
              <a:gd name="connsiteX7" fmla="*/ 1323988 w 2369566"/>
              <a:gd name="connsiteY7" fmla="*/ 239225 h 2333564"/>
              <a:gd name="connsiteX8" fmla="*/ 1686691 w 2369566"/>
              <a:gd name="connsiteY8" fmla="*/ 371239 h 2333564"/>
              <a:gd name="connsiteX9" fmla="*/ 1686693 w 2369566"/>
              <a:gd name="connsiteY9" fmla="*/ 371239 h 2333564"/>
              <a:gd name="connsiteX10" fmla="*/ 1872773 w 2369566"/>
              <a:gd name="connsiteY10" fmla="*/ 215091 h 2333564"/>
              <a:gd name="connsiteX11" fmla="*/ 2021428 w 2369566"/>
              <a:gd name="connsiteY11" fmla="*/ 339830 h 2333564"/>
              <a:gd name="connsiteX12" fmla="*/ 1899964 w 2369566"/>
              <a:gd name="connsiteY12" fmla="*/ 550198 h 2333564"/>
              <a:gd name="connsiteX13" fmla="*/ 2092954 w 2369566"/>
              <a:gd name="connsiteY13" fmla="*/ 884466 h 2333564"/>
              <a:gd name="connsiteX14" fmla="*/ 2335869 w 2369566"/>
              <a:gd name="connsiteY14" fmla="*/ 884460 h 2333564"/>
              <a:gd name="connsiteX15" fmla="*/ 2369566 w 2369566"/>
              <a:gd name="connsiteY15" fmla="*/ 1075569 h 2333564"/>
              <a:gd name="connsiteX16" fmla="*/ 2141298 w 2369566"/>
              <a:gd name="connsiteY16" fmla="*/ 1158645 h 2333564"/>
              <a:gd name="connsiteX17" fmla="*/ 2074273 w 2369566"/>
              <a:gd name="connsiteY17" fmla="*/ 1538758 h 2333564"/>
              <a:gd name="connsiteX18" fmla="*/ 2260361 w 2369566"/>
              <a:gd name="connsiteY18" fmla="*/ 1694896 h 2333564"/>
              <a:gd name="connsiteX19" fmla="*/ 2163333 w 2369566"/>
              <a:gd name="connsiteY19" fmla="*/ 1862953 h 2333564"/>
              <a:gd name="connsiteX20" fmla="*/ 1935069 w 2369566"/>
              <a:gd name="connsiteY20" fmla="*/ 1779867 h 2333564"/>
              <a:gd name="connsiteX21" fmla="*/ 1639391 w 2369566"/>
              <a:gd name="connsiteY21" fmla="*/ 2027969 h 2333564"/>
              <a:gd name="connsiteX22" fmla="*/ 1681579 w 2369566"/>
              <a:gd name="connsiteY22" fmla="*/ 2267193 h 2333564"/>
              <a:gd name="connsiteX23" fmla="*/ 1499226 w 2369566"/>
              <a:gd name="connsiteY23" fmla="*/ 2333564 h 2333564"/>
              <a:gd name="connsiteX24" fmla="*/ 1377772 w 2369566"/>
              <a:gd name="connsiteY24" fmla="*/ 2123191 h 2333564"/>
              <a:gd name="connsiteX25" fmla="*/ 991793 w 2369566"/>
              <a:gd name="connsiteY25" fmla="*/ 2123191 h 2333564"/>
              <a:gd name="connsiteX26" fmla="*/ 870341 w 2369566"/>
              <a:gd name="connsiteY26" fmla="*/ 2333564 h 2333564"/>
              <a:gd name="connsiteX27" fmla="*/ 687987 w 2369566"/>
              <a:gd name="connsiteY27" fmla="*/ 2267193 h 2333564"/>
              <a:gd name="connsiteX28" fmla="*/ 730176 w 2369566"/>
              <a:gd name="connsiteY28" fmla="*/ 2027969 h 2333564"/>
              <a:gd name="connsiteX29" fmla="*/ 434497 w 2369566"/>
              <a:gd name="connsiteY29" fmla="*/ 1779865 h 2333564"/>
              <a:gd name="connsiteX30" fmla="*/ 206233 w 2369566"/>
              <a:gd name="connsiteY30" fmla="*/ 1862953 h 2333564"/>
              <a:gd name="connsiteX31" fmla="*/ 109205 w 2369566"/>
              <a:gd name="connsiteY31" fmla="*/ 1694896 h 2333564"/>
              <a:gd name="connsiteX32" fmla="*/ 295293 w 2369566"/>
              <a:gd name="connsiteY32" fmla="*/ 1538758 h 2333564"/>
              <a:gd name="connsiteX33" fmla="*/ 228268 w 2369566"/>
              <a:gd name="connsiteY33" fmla="*/ 1158645 h 2333564"/>
              <a:gd name="connsiteX34" fmla="*/ 0 w 2369566"/>
              <a:gd name="connsiteY34" fmla="*/ 1075569 h 2333564"/>
              <a:gd name="connsiteX35" fmla="*/ 33697 w 2369566"/>
              <a:gd name="connsiteY35" fmla="*/ 884460 h 2333564"/>
              <a:gd name="connsiteX36" fmla="*/ 276613 w 2369566"/>
              <a:gd name="connsiteY36" fmla="*/ 884466 h 2333564"/>
              <a:gd name="connsiteX37" fmla="*/ 469602 w 2369566"/>
              <a:gd name="connsiteY37" fmla="*/ 550198 h 2333564"/>
              <a:gd name="connsiteX38" fmla="*/ 348139 w 2369566"/>
              <a:gd name="connsiteY38" fmla="*/ 339830 h 2333564"/>
              <a:gd name="connsiteX39" fmla="*/ 496794 w 2369566"/>
              <a:gd name="connsiteY39" fmla="*/ 215091 h 2333564"/>
              <a:gd name="connsiteX40" fmla="*/ 682874 w 2369566"/>
              <a:gd name="connsiteY40" fmla="*/ 371239 h 2333564"/>
              <a:gd name="connsiteX41" fmla="*/ 1045576 w 2369566"/>
              <a:gd name="connsiteY41" fmla="*/ 239226 h 2333564"/>
            </a:gdLst>
            <a:ahLst/>
            <a:cxnLst/>
            <a:rect l="l" t="t" r="r" b="b"/>
            <a:pathLst>
              <a:path w="2369566" h="2333564">
                <a:moveTo>
                  <a:pt x="1184784" y="443836"/>
                </a:moveTo>
                <a:cubicBezTo>
                  <a:pt x="774926" y="443836"/>
                  <a:pt x="442671" y="776091"/>
                  <a:pt x="442671" y="1185949"/>
                </a:cubicBezTo>
                <a:cubicBezTo>
                  <a:pt x="442671" y="1595807"/>
                  <a:pt x="774926" y="1928062"/>
                  <a:pt x="1184784" y="1928062"/>
                </a:cubicBezTo>
                <a:cubicBezTo>
                  <a:pt x="1594642" y="1928062"/>
                  <a:pt x="1926897" y="1595807"/>
                  <a:pt x="1926897" y="1185949"/>
                </a:cubicBezTo>
                <a:cubicBezTo>
                  <a:pt x="1926897" y="776091"/>
                  <a:pt x="1594642" y="443836"/>
                  <a:pt x="1184784" y="443836"/>
                </a:cubicBezTo>
                <a:close/>
                <a:moveTo>
                  <a:pt x="1087753" y="0"/>
                </a:moveTo>
                <a:lnTo>
                  <a:pt x="1281814" y="0"/>
                </a:lnTo>
                <a:lnTo>
                  <a:pt x="1323988" y="239225"/>
                </a:lnTo>
                <a:cubicBezTo>
                  <a:pt x="1452602" y="258136"/>
                  <a:pt x="1576013" y="303054"/>
                  <a:pt x="1686691" y="371239"/>
                </a:cubicBezTo>
                <a:lnTo>
                  <a:pt x="1686693" y="371239"/>
                </a:lnTo>
                <a:lnTo>
                  <a:pt x="1872773" y="215091"/>
                </a:lnTo>
                <a:lnTo>
                  <a:pt x="2021428" y="339830"/>
                </a:lnTo>
                <a:lnTo>
                  <a:pt x="1899964" y="550198"/>
                </a:lnTo>
                <a:cubicBezTo>
                  <a:pt x="1986332" y="647356"/>
                  <a:pt x="2051996" y="761091"/>
                  <a:pt x="2092954" y="884466"/>
                </a:cubicBezTo>
                <a:lnTo>
                  <a:pt x="2335869" y="884460"/>
                </a:lnTo>
                <a:lnTo>
                  <a:pt x="2369566" y="1075569"/>
                </a:lnTo>
                <a:lnTo>
                  <a:pt x="2141298" y="1158645"/>
                </a:lnTo>
                <a:cubicBezTo>
                  <a:pt x="2145008" y="1288586"/>
                  <a:pt x="2122202" y="1417921"/>
                  <a:pt x="2074273" y="1538758"/>
                </a:cubicBezTo>
                <a:lnTo>
                  <a:pt x="2260361" y="1694896"/>
                </a:lnTo>
                <a:lnTo>
                  <a:pt x="2163333" y="1862953"/>
                </a:lnTo>
                <a:lnTo>
                  <a:pt x="1935069" y="1779867"/>
                </a:lnTo>
                <a:cubicBezTo>
                  <a:pt x="1854386" y="1881794"/>
                  <a:pt x="1753779" y="1966211"/>
                  <a:pt x="1639391" y="2027969"/>
                </a:cubicBezTo>
                <a:lnTo>
                  <a:pt x="1681579" y="2267193"/>
                </a:lnTo>
                <a:lnTo>
                  <a:pt x="1499226" y="2333564"/>
                </a:lnTo>
                <a:lnTo>
                  <a:pt x="1377772" y="2123191"/>
                </a:lnTo>
                <a:cubicBezTo>
                  <a:pt x="1250447" y="2149409"/>
                  <a:pt x="1119116" y="2149409"/>
                  <a:pt x="991793" y="2123191"/>
                </a:cubicBezTo>
                <a:lnTo>
                  <a:pt x="870341" y="2333564"/>
                </a:lnTo>
                <a:lnTo>
                  <a:pt x="687987" y="2267193"/>
                </a:lnTo>
                <a:lnTo>
                  <a:pt x="730176" y="2027969"/>
                </a:lnTo>
                <a:cubicBezTo>
                  <a:pt x="615788" y="1966211"/>
                  <a:pt x="515181" y="1881792"/>
                  <a:pt x="434497" y="1779865"/>
                </a:cubicBezTo>
                <a:lnTo>
                  <a:pt x="206233" y="1862953"/>
                </a:lnTo>
                <a:lnTo>
                  <a:pt x="109205" y="1694896"/>
                </a:lnTo>
                <a:lnTo>
                  <a:pt x="295293" y="1538758"/>
                </a:lnTo>
                <a:cubicBezTo>
                  <a:pt x="247364" y="1417921"/>
                  <a:pt x="224558" y="1288586"/>
                  <a:pt x="228268" y="1158645"/>
                </a:cubicBezTo>
                <a:lnTo>
                  <a:pt x="0" y="1075569"/>
                </a:lnTo>
                <a:lnTo>
                  <a:pt x="33697" y="884460"/>
                </a:lnTo>
                <a:lnTo>
                  <a:pt x="276613" y="884466"/>
                </a:lnTo>
                <a:cubicBezTo>
                  <a:pt x="317570" y="761091"/>
                  <a:pt x="383236" y="647354"/>
                  <a:pt x="469602" y="550198"/>
                </a:cubicBezTo>
                <a:lnTo>
                  <a:pt x="348139" y="339830"/>
                </a:lnTo>
                <a:lnTo>
                  <a:pt x="496794" y="215091"/>
                </a:lnTo>
                <a:lnTo>
                  <a:pt x="682874" y="371239"/>
                </a:lnTo>
                <a:cubicBezTo>
                  <a:pt x="793553" y="303054"/>
                  <a:pt x="916964" y="258136"/>
                  <a:pt x="1045576" y="2392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01009" y="4185089"/>
            <a:ext cx="1536829" cy="1513478"/>
          </a:xfrm>
          <a:custGeom>
            <a:avLst/>
            <a:gdLst>
              <a:gd name="connsiteX0" fmla="*/ 768414 w 1536829"/>
              <a:gd name="connsiteY0" fmla="*/ 287859 h 1513478"/>
              <a:gd name="connsiteX1" fmla="*/ 287102 w 1536829"/>
              <a:gd name="connsiteY1" fmla="*/ 769171 h 1513478"/>
              <a:gd name="connsiteX2" fmla="*/ 768414 w 1536829"/>
              <a:gd name="connsiteY2" fmla="*/ 1250483 h 1513478"/>
              <a:gd name="connsiteX3" fmla="*/ 1249726 w 1536829"/>
              <a:gd name="connsiteY3" fmla="*/ 769171 h 1513478"/>
              <a:gd name="connsiteX4" fmla="*/ 768414 w 1536829"/>
              <a:gd name="connsiteY4" fmla="*/ 287859 h 1513478"/>
              <a:gd name="connsiteX5" fmla="*/ 705484 w 1536829"/>
              <a:gd name="connsiteY5" fmla="*/ 0 h 1513478"/>
              <a:gd name="connsiteX6" fmla="*/ 831346 w 1536829"/>
              <a:gd name="connsiteY6" fmla="*/ 0 h 1513478"/>
              <a:gd name="connsiteX7" fmla="*/ 858699 w 1536829"/>
              <a:gd name="connsiteY7" fmla="*/ 155154 h 1513478"/>
              <a:gd name="connsiteX8" fmla="*/ 1093937 w 1536829"/>
              <a:gd name="connsiteY8" fmla="*/ 240774 h 1513478"/>
              <a:gd name="connsiteX9" fmla="*/ 1093938 w 1536829"/>
              <a:gd name="connsiteY9" fmla="*/ 240774 h 1513478"/>
              <a:gd name="connsiteX10" fmla="*/ 1214624 w 1536829"/>
              <a:gd name="connsiteY10" fmla="*/ 139501 h 1513478"/>
              <a:gd name="connsiteX11" fmla="*/ 1311037 w 1536829"/>
              <a:gd name="connsiteY11" fmla="*/ 220403 h 1513478"/>
              <a:gd name="connsiteX12" fmla="*/ 1232259 w 1536829"/>
              <a:gd name="connsiteY12" fmla="*/ 356841 h 1513478"/>
              <a:gd name="connsiteX13" fmla="*/ 1357427 w 1536829"/>
              <a:gd name="connsiteY13" fmla="*/ 573637 h 1513478"/>
              <a:gd name="connsiteX14" fmla="*/ 1514974 w 1536829"/>
              <a:gd name="connsiteY14" fmla="*/ 573633 h 1513478"/>
              <a:gd name="connsiteX15" fmla="*/ 1536829 w 1536829"/>
              <a:gd name="connsiteY15" fmla="*/ 697580 h 1513478"/>
              <a:gd name="connsiteX16" fmla="*/ 1388781 w 1536829"/>
              <a:gd name="connsiteY16" fmla="*/ 751461 h 1513478"/>
              <a:gd name="connsiteX17" fmla="*/ 1345311 w 1536829"/>
              <a:gd name="connsiteY17" fmla="*/ 997991 h 1513478"/>
              <a:gd name="connsiteX18" fmla="*/ 1466002 w 1536829"/>
              <a:gd name="connsiteY18" fmla="*/ 1099257 h 1513478"/>
              <a:gd name="connsiteX19" fmla="*/ 1403073 w 1536829"/>
              <a:gd name="connsiteY19" fmla="*/ 1208254 h 1513478"/>
              <a:gd name="connsiteX20" fmla="*/ 1255027 w 1536829"/>
              <a:gd name="connsiteY20" fmla="*/ 1154367 h 1513478"/>
              <a:gd name="connsiteX21" fmla="*/ 1063259 w 1536829"/>
              <a:gd name="connsiteY21" fmla="*/ 1315278 h 1513478"/>
              <a:gd name="connsiteX22" fmla="*/ 1090622 w 1536829"/>
              <a:gd name="connsiteY22" fmla="*/ 1470431 h 1513478"/>
              <a:gd name="connsiteX23" fmla="*/ 972352 w 1536829"/>
              <a:gd name="connsiteY23" fmla="*/ 1513478 h 1513478"/>
              <a:gd name="connsiteX24" fmla="*/ 893582 w 1536829"/>
              <a:gd name="connsiteY24" fmla="*/ 1377036 h 1513478"/>
              <a:gd name="connsiteX25" fmla="*/ 643247 w 1536829"/>
              <a:gd name="connsiteY25" fmla="*/ 1377036 h 1513478"/>
              <a:gd name="connsiteX26" fmla="*/ 564477 w 1536829"/>
              <a:gd name="connsiteY26" fmla="*/ 1513478 h 1513478"/>
              <a:gd name="connsiteX27" fmla="*/ 446208 w 1536829"/>
              <a:gd name="connsiteY27" fmla="*/ 1470431 h 1513478"/>
              <a:gd name="connsiteX28" fmla="*/ 473570 w 1536829"/>
              <a:gd name="connsiteY28" fmla="*/ 1315278 h 1513478"/>
              <a:gd name="connsiteX29" fmla="*/ 281802 w 1536829"/>
              <a:gd name="connsiteY29" fmla="*/ 1154366 h 1513478"/>
              <a:gd name="connsiteX30" fmla="*/ 133757 w 1536829"/>
              <a:gd name="connsiteY30" fmla="*/ 1208254 h 1513478"/>
              <a:gd name="connsiteX31" fmla="*/ 70827 w 1536829"/>
              <a:gd name="connsiteY31" fmla="*/ 1099257 h 1513478"/>
              <a:gd name="connsiteX32" fmla="*/ 191518 w 1536829"/>
              <a:gd name="connsiteY32" fmla="*/ 997991 h 1513478"/>
              <a:gd name="connsiteX33" fmla="*/ 148048 w 1536829"/>
              <a:gd name="connsiteY33" fmla="*/ 751461 h 1513478"/>
              <a:gd name="connsiteX34" fmla="*/ 0 w 1536829"/>
              <a:gd name="connsiteY34" fmla="*/ 697580 h 1513478"/>
              <a:gd name="connsiteX35" fmla="*/ 21855 w 1536829"/>
              <a:gd name="connsiteY35" fmla="*/ 573633 h 1513478"/>
              <a:gd name="connsiteX36" fmla="*/ 179403 w 1536829"/>
              <a:gd name="connsiteY36" fmla="*/ 573637 h 1513478"/>
              <a:gd name="connsiteX37" fmla="*/ 304570 w 1536829"/>
              <a:gd name="connsiteY37" fmla="*/ 356841 h 1513478"/>
              <a:gd name="connsiteX38" fmla="*/ 225792 w 1536829"/>
              <a:gd name="connsiteY38" fmla="*/ 220403 h 1513478"/>
              <a:gd name="connsiteX39" fmla="*/ 322205 w 1536829"/>
              <a:gd name="connsiteY39" fmla="*/ 139501 h 1513478"/>
              <a:gd name="connsiteX40" fmla="*/ 442891 w 1536829"/>
              <a:gd name="connsiteY40" fmla="*/ 240774 h 1513478"/>
              <a:gd name="connsiteX41" fmla="*/ 678129 w 1536829"/>
              <a:gd name="connsiteY41" fmla="*/ 155155 h 1513478"/>
            </a:gdLst>
            <a:ahLst/>
            <a:cxnLst/>
            <a:rect l="l" t="t" r="r" b="b"/>
            <a:pathLst>
              <a:path w="1536829" h="1513478">
                <a:moveTo>
                  <a:pt x="768414" y="287859"/>
                </a:moveTo>
                <a:cubicBezTo>
                  <a:pt x="502593" y="287859"/>
                  <a:pt x="287102" y="503350"/>
                  <a:pt x="287102" y="769171"/>
                </a:cubicBezTo>
                <a:cubicBezTo>
                  <a:pt x="287102" y="1034992"/>
                  <a:pt x="502593" y="1250483"/>
                  <a:pt x="768414" y="1250483"/>
                </a:cubicBezTo>
                <a:cubicBezTo>
                  <a:pt x="1034235" y="1250483"/>
                  <a:pt x="1249726" y="1034992"/>
                  <a:pt x="1249726" y="769171"/>
                </a:cubicBezTo>
                <a:cubicBezTo>
                  <a:pt x="1249726" y="503350"/>
                  <a:pt x="1034235" y="287859"/>
                  <a:pt x="768414" y="287859"/>
                </a:cubicBezTo>
                <a:close/>
                <a:moveTo>
                  <a:pt x="705484" y="0"/>
                </a:moveTo>
                <a:lnTo>
                  <a:pt x="831346" y="0"/>
                </a:lnTo>
                <a:lnTo>
                  <a:pt x="858699" y="155154"/>
                </a:lnTo>
                <a:cubicBezTo>
                  <a:pt x="942114" y="167419"/>
                  <a:pt x="1022154" y="196551"/>
                  <a:pt x="1093937" y="240774"/>
                </a:cubicBezTo>
                <a:lnTo>
                  <a:pt x="1093938" y="240774"/>
                </a:lnTo>
                <a:lnTo>
                  <a:pt x="1214624" y="139501"/>
                </a:lnTo>
                <a:lnTo>
                  <a:pt x="1311037" y="220403"/>
                </a:lnTo>
                <a:lnTo>
                  <a:pt x="1232259" y="356841"/>
                </a:lnTo>
                <a:cubicBezTo>
                  <a:pt x="1288275" y="419855"/>
                  <a:pt x="1330863" y="493620"/>
                  <a:pt x="1357427" y="573637"/>
                </a:cubicBezTo>
                <a:lnTo>
                  <a:pt x="1514974" y="573633"/>
                </a:lnTo>
                <a:lnTo>
                  <a:pt x="1536829" y="697580"/>
                </a:lnTo>
                <a:lnTo>
                  <a:pt x="1388781" y="751461"/>
                </a:lnTo>
                <a:cubicBezTo>
                  <a:pt x="1391187" y="835737"/>
                  <a:pt x="1376396" y="919620"/>
                  <a:pt x="1345311" y="997991"/>
                </a:cubicBezTo>
                <a:lnTo>
                  <a:pt x="1466002" y="1099257"/>
                </a:lnTo>
                <a:lnTo>
                  <a:pt x="1403073" y="1208254"/>
                </a:lnTo>
                <a:lnTo>
                  <a:pt x="1255027" y="1154367"/>
                </a:lnTo>
                <a:cubicBezTo>
                  <a:pt x="1202699" y="1220473"/>
                  <a:pt x="1137448" y="1275224"/>
                  <a:pt x="1063259" y="1315278"/>
                </a:cubicBezTo>
                <a:lnTo>
                  <a:pt x="1090622" y="1470431"/>
                </a:lnTo>
                <a:lnTo>
                  <a:pt x="972352" y="1513478"/>
                </a:lnTo>
                <a:lnTo>
                  <a:pt x="893582" y="1377036"/>
                </a:lnTo>
                <a:cubicBezTo>
                  <a:pt x="811002" y="1394040"/>
                  <a:pt x="725825" y="1394040"/>
                  <a:pt x="643247" y="1377036"/>
                </a:cubicBezTo>
                <a:lnTo>
                  <a:pt x="564477" y="1513478"/>
                </a:lnTo>
                <a:lnTo>
                  <a:pt x="446208" y="1470431"/>
                </a:lnTo>
                <a:lnTo>
                  <a:pt x="473570" y="1315278"/>
                </a:lnTo>
                <a:cubicBezTo>
                  <a:pt x="399381" y="1275224"/>
                  <a:pt x="334131" y="1220472"/>
                  <a:pt x="281802" y="1154366"/>
                </a:cubicBezTo>
                <a:lnTo>
                  <a:pt x="133757" y="1208254"/>
                </a:lnTo>
                <a:lnTo>
                  <a:pt x="70827" y="1099257"/>
                </a:lnTo>
                <a:lnTo>
                  <a:pt x="191518" y="997991"/>
                </a:lnTo>
                <a:cubicBezTo>
                  <a:pt x="160433" y="919620"/>
                  <a:pt x="145642" y="835737"/>
                  <a:pt x="148048" y="751461"/>
                </a:cubicBezTo>
                <a:lnTo>
                  <a:pt x="0" y="697580"/>
                </a:lnTo>
                <a:lnTo>
                  <a:pt x="21855" y="573633"/>
                </a:lnTo>
                <a:lnTo>
                  <a:pt x="179403" y="573637"/>
                </a:lnTo>
                <a:cubicBezTo>
                  <a:pt x="205966" y="493620"/>
                  <a:pt x="248555" y="419854"/>
                  <a:pt x="304570" y="356841"/>
                </a:cubicBezTo>
                <a:lnTo>
                  <a:pt x="225792" y="220403"/>
                </a:lnTo>
                <a:lnTo>
                  <a:pt x="322205" y="139501"/>
                </a:lnTo>
                <a:lnTo>
                  <a:pt x="442891" y="240774"/>
                </a:lnTo>
                <a:cubicBezTo>
                  <a:pt x="514675" y="196551"/>
                  <a:pt x="594715" y="167419"/>
                  <a:pt x="678129" y="1551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32930" y="1939063"/>
            <a:ext cx="829639" cy="817034"/>
          </a:xfrm>
          <a:custGeom>
            <a:avLst/>
            <a:gdLst>
              <a:gd name="connsiteX0" fmla="*/ 751498 w 1502997"/>
              <a:gd name="connsiteY0" fmla="*/ 281522 h 1480161"/>
              <a:gd name="connsiteX1" fmla="*/ 280782 w 1502997"/>
              <a:gd name="connsiteY1" fmla="*/ 752238 h 1480161"/>
              <a:gd name="connsiteX2" fmla="*/ 751498 w 1502997"/>
              <a:gd name="connsiteY2" fmla="*/ 1222954 h 1480161"/>
              <a:gd name="connsiteX3" fmla="*/ 1222214 w 1502997"/>
              <a:gd name="connsiteY3" fmla="*/ 752238 h 1480161"/>
              <a:gd name="connsiteX4" fmla="*/ 751498 w 1502997"/>
              <a:gd name="connsiteY4" fmla="*/ 281522 h 1480161"/>
              <a:gd name="connsiteX5" fmla="*/ 689953 w 1502997"/>
              <a:gd name="connsiteY5" fmla="*/ 0 h 1480161"/>
              <a:gd name="connsiteX6" fmla="*/ 813044 w 1502997"/>
              <a:gd name="connsiteY6" fmla="*/ 0 h 1480161"/>
              <a:gd name="connsiteX7" fmla="*/ 839795 w 1502997"/>
              <a:gd name="connsiteY7" fmla="*/ 151738 h 1480161"/>
              <a:gd name="connsiteX8" fmla="*/ 1069855 w 1502997"/>
              <a:gd name="connsiteY8" fmla="*/ 235474 h 1480161"/>
              <a:gd name="connsiteX9" fmla="*/ 1069856 w 1502997"/>
              <a:gd name="connsiteY9" fmla="*/ 235474 h 1480161"/>
              <a:gd name="connsiteX10" fmla="*/ 1187885 w 1502997"/>
              <a:gd name="connsiteY10" fmla="*/ 136431 h 1480161"/>
              <a:gd name="connsiteX11" fmla="*/ 1282176 w 1502997"/>
              <a:gd name="connsiteY11" fmla="*/ 215552 h 1480161"/>
              <a:gd name="connsiteX12" fmla="*/ 1205132 w 1502997"/>
              <a:gd name="connsiteY12" fmla="*/ 348986 h 1480161"/>
              <a:gd name="connsiteX13" fmla="*/ 1327544 w 1502997"/>
              <a:gd name="connsiteY13" fmla="*/ 561009 h 1480161"/>
              <a:gd name="connsiteX14" fmla="*/ 1481624 w 1502997"/>
              <a:gd name="connsiteY14" fmla="*/ 561006 h 1480161"/>
              <a:gd name="connsiteX15" fmla="*/ 1502997 w 1502997"/>
              <a:gd name="connsiteY15" fmla="*/ 682224 h 1480161"/>
              <a:gd name="connsiteX16" fmla="*/ 1358208 w 1502997"/>
              <a:gd name="connsiteY16" fmla="*/ 734919 h 1480161"/>
              <a:gd name="connsiteX17" fmla="*/ 1315695 w 1502997"/>
              <a:gd name="connsiteY17" fmla="*/ 976022 h 1480161"/>
              <a:gd name="connsiteX18" fmla="*/ 1433729 w 1502997"/>
              <a:gd name="connsiteY18" fmla="*/ 1075059 h 1480161"/>
              <a:gd name="connsiteX19" fmla="*/ 1372185 w 1502997"/>
              <a:gd name="connsiteY19" fmla="*/ 1181656 h 1480161"/>
              <a:gd name="connsiteX20" fmla="*/ 1227399 w 1502997"/>
              <a:gd name="connsiteY20" fmla="*/ 1128955 h 1480161"/>
              <a:gd name="connsiteX21" fmla="*/ 1039853 w 1502997"/>
              <a:gd name="connsiteY21" fmla="*/ 1286324 h 1480161"/>
              <a:gd name="connsiteX22" fmla="*/ 1066612 w 1502997"/>
              <a:gd name="connsiteY22" fmla="*/ 1438062 h 1480161"/>
              <a:gd name="connsiteX23" fmla="*/ 950947 w 1502997"/>
              <a:gd name="connsiteY23" fmla="*/ 1480161 h 1480161"/>
              <a:gd name="connsiteX24" fmla="*/ 873910 w 1502997"/>
              <a:gd name="connsiteY24" fmla="*/ 1346722 h 1480161"/>
              <a:gd name="connsiteX25" fmla="*/ 629086 w 1502997"/>
              <a:gd name="connsiteY25" fmla="*/ 1346722 h 1480161"/>
              <a:gd name="connsiteX26" fmla="*/ 552050 w 1502997"/>
              <a:gd name="connsiteY26" fmla="*/ 1480161 h 1480161"/>
              <a:gd name="connsiteX27" fmla="*/ 436385 w 1502997"/>
              <a:gd name="connsiteY27" fmla="*/ 1438062 h 1480161"/>
              <a:gd name="connsiteX28" fmla="*/ 463145 w 1502997"/>
              <a:gd name="connsiteY28" fmla="*/ 1286324 h 1480161"/>
              <a:gd name="connsiteX29" fmla="*/ 275598 w 1502997"/>
              <a:gd name="connsiteY29" fmla="*/ 1128954 h 1480161"/>
              <a:gd name="connsiteX30" fmla="*/ 130812 w 1502997"/>
              <a:gd name="connsiteY30" fmla="*/ 1181656 h 1480161"/>
              <a:gd name="connsiteX31" fmla="*/ 69268 w 1502997"/>
              <a:gd name="connsiteY31" fmla="*/ 1075059 h 1480161"/>
              <a:gd name="connsiteX32" fmla="*/ 187302 w 1502997"/>
              <a:gd name="connsiteY32" fmla="*/ 976022 h 1480161"/>
              <a:gd name="connsiteX33" fmla="*/ 144789 w 1502997"/>
              <a:gd name="connsiteY33" fmla="*/ 734919 h 1480161"/>
              <a:gd name="connsiteX34" fmla="*/ 0 w 1502997"/>
              <a:gd name="connsiteY34" fmla="*/ 682224 h 1480161"/>
              <a:gd name="connsiteX35" fmla="*/ 21374 w 1502997"/>
              <a:gd name="connsiteY35" fmla="*/ 561006 h 1480161"/>
              <a:gd name="connsiteX36" fmla="*/ 175453 w 1502997"/>
              <a:gd name="connsiteY36" fmla="*/ 561009 h 1480161"/>
              <a:gd name="connsiteX37" fmla="*/ 297865 w 1502997"/>
              <a:gd name="connsiteY37" fmla="*/ 348986 h 1480161"/>
              <a:gd name="connsiteX38" fmla="*/ 220822 w 1502997"/>
              <a:gd name="connsiteY38" fmla="*/ 215552 h 1480161"/>
              <a:gd name="connsiteX39" fmla="*/ 315112 w 1502997"/>
              <a:gd name="connsiteY39" fmla="*/ 136431 h 1480161"/>
              <a:gd name="connsiteX40" fmla="*/ 433142 w 1502997"/>
              <a:gd name="connsiteY40" fmla="*/ 235474 h 1480161"/>
              <a:gd name="connsiteX41" fmla="*/ 663201 w 1502997"/>
              <a:gd name="connsiteY41" fmla="*/ 151739 h 1480161"/>
            </a:gdLst>
            <a:ahLst/>
            <a:cxnLst/>
            <a:rect l="l" t="t" r="r" b="b"/>
            <a:pathLst>
              <a:path w="1502997" h="1480161">
                <a:moveTo>
                  <a:pt x="751498" y="281522"/>
                </a:moveTo>
                <a:cubicBezTo>
                  <a:pt x="491529" y="281522"/>
                  <a:pt x="280782" y="492269"/>
                  <a:pt x="280782" y="752238"/>
                </a:cubicBezTo>
                <a:cubicBezTo>
                  <a:pt x="280782" y="1012207"/>
                  <a:pt x="491529" y="1222954"/>
                  <a:pt x="751498" y="1222954"/>
                </a:cubicBezTo>
                <a:cubicBezTo>
                  <a:pt x="1011467" y="1222954"/>
                  <a:pt x="1222214" y="1012207"/>
                  <a:pt x="1222214" y="752238"/>
                </a:cubicBezTo>
                <a:cubicBezTo>
                  <a:pt x="1222214" y="492269"/>
                  <a:pt x="1011467" y="281522"/>
                  <a:pt x="751498" y="281522"/>
                </a:cubicBezTo>
                <a:close/>
                <a:moveTo>
                  <a:pt x="689953" y="0"/>
                </a:moveTo>
                <a:lnTo>
                  <a:pt x="813044" y="0"/>
                </a:lnTo>
                <a:lnTo>
                  <a:pt x="839795" y="151738"/>
                </a:lnTo>
                <a:cubicBezTo>
                  <a:pt x="921374" y="163734"/>
                  <a:pt x="999653" y="192225"/>
                  <a:pt x="1069855" y="235474"/>
                </a:cubicBezTo>
                <a:lnTo>
                  <a:pt x="1069856" y="235474"/>
                </a:lnTo>
                <a:lnTo>
                  <a:pt x="1187885" y="136431"/>
                </a:lnTo>
                <a:lnTo>
                  <a:pt x="1282176" y="215552"/>
                </a:lnTo>
                <a:lnTo>
                  <a:pt x="1205132" y="348986"/>
                </a:lnTo>
                <a:cubicBezTo>
                  <a:pt x="1259915" y="410612"/>
                  <a:pt x="1301565" y="482754"/>
                  <a:pt x="1327544" y="561009"/>
                </a:cubicBezTo>
                <a:lnTo>
                  <a:pt x="1481624" y="561006"/>
                </a:lnTo>
                <a:lnTo>
                  <a:pt x="1502997" y="682224"/>
                </a:lnTo>
                <a:lnTo>
                  <a:pt x="1358208" y="734919"/>
                </a:lnTo>
                <a:cubicBezTo>
                  <a:pt x="1360562" y="817339"/>
                  <a:pt x="1346096" y="899376"/>
                  <a:pt x="1315695" y="976022"/>
                </a:cubicBezTo>
                <a:lnTo>
                  <a:pt x="1433729" y="1075059"/>
                </a:lnTo>
                <a:lnTo>
                  <a:pt x="1372185" y="1181656"/>
                </a:lnTo>
                <a:lnTo>
                  <a:pt x="1227399" y="1128955"/>
                </a:lnTo>
                <a:cubicBezTo>
                  <a:pt x="1176222" y="1193606"/>
                  <a:pt x="1112408" y="1247152"/>
                  <a:pt x="1039853" y="1286324"/>
                </a:cubicBezTo>
                <a:lnTo>
                  <a:pt x="1066612" y="1438062"/>
                </a:lnTo>
                <a:lnTo>
                  <a:pt x="950947" y="1480161"/>
                </a:lnTo>
                <a:lnTo>
                  <a:pt x="873910" y="1346722"/>
                </a:lnTo>
                <a:cubicBezTo>
                  <a:pt x="793149" y="1363352"/>
                  <a:pt x="709847" y="1363352"/>
                  <a:pt x="629086" y="1346722"/>
                </a:cubicBezTo>
                <a:lnTo>
                  <a:pt x="552050" y="1480161"/>
                </a:lnTo>
                <a:lnTo>
                  <a:pt x="436385" y="1438062"/>
                </a:lnTo>
                <a:lnTo>
                  <a:pt x="463145" y="1286324"/>
                </a:lnTo>
                <a:cubicBezTo>
                  <a:pt x="390589" y="1247152"/>
                  <a:pt x="326775" y="1193605"/>
                  <a:pt x="275598" y="1128954"/>
                </a:cubicBezTo>
                <a:lnTo>
                  <a:pt x="130812" y="1181656"/>
                </a:lnTo>
                <a:lnTo>
                  <a:pt x="69268" y="1075059"/>
                </a:lnTo>
                <a:lnTo>
                  <a:pt x="187302" y="976022"/>
                </a:lnTo>
                <a:cubicBezTo>
                  <a:pt x="156901" y="899376"/>
                  <a:pt x="142436" y="817339"/>
                  <a:pt x="144789" y="734919"/>
                </a:cubicBezTo>
                <a:lnTo>
                  <a:pt x="0" y="682224"/>
                </a:lnTo>
                <a:lnTo>
                  <a:pt x="21374" y="561006"/>
                </a:lnTo>
                <a:lnTo>
                  <a:pt x="175453" y="561009"/>
                </a:lnTo>
                <a:cubicBezTo>
                  <a:pt x="201432" y="482754"/>
                  <a:pt x="243084" y="410611"/>
                  <a:pt x="297865" y="348986"/>
                </a:cubicBezTo>
                <a:lnTo>
                  <a:pt x="220822" y="215552"/>
                </a:lnTo>
                <a:lnTo>
                  <a:pt x="315112" y="136431"/>
                </a:lnTo>
                <a:lnTo>
                  <a:pt x="433142" y="235474"/>
                </a:lnTo>
                <a:cubicBezTo>
                  <a:pt x="503345" y="192225"/>
                  <a:pt x="581623" y="163734"/>
                  <a:pt x="663201" y="15173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1931966">
            <a:off x="696496" y="1981697"/>
            <a:ext cx="2150785" cy="2150786"/>
          </a:xfrm>
          <a:prstGeom prst="arc">
            <a:avLst/>
          </a:prstGeom>
          <a:noFill/>
          <a:ln w="28575" cap="sq">
            <a:solidFill>
              <a:schemeClr val="bg1">
                <a:lumMod val="65000"/>
              </a:schemeClr>
            </a:solidFill>
            <a:miter/>
            <a:tailEnd type="stealth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691386">
            <a:off x="2988535" y="2945467"/>
            <a:ext cx="2150786" cy="2150785"/>
          </a:xfrm>
          <a:prstGeom prst="arc">
            <a:avLst/>
          </a:prstGeom>
          <a:noFill/>
          <a:ln w="28575" cap="sq">
            <a:solidFill>
              <a:schemeClr val="bg1">
                <a:lumMod val="65000"/>
              </a:schemeClr>
            </a:solidFill>
            <a:miter/>
            <a:tailEnd type="stealth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893003" y="2574330"/>
            <a:ext cx="543524" cy="52598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006183" y="2899736"/>
            <a:ext cx="1960738" cy="1930947"/>
          </a:xfrm>
          <a:custGeom>
            <a:avLst/>
            <a:gdLst>
              <a:gd name="connsiteX0" fmla="*/ 1006670 w 2013338"/>
              <a:gd name="connsiteY0" fmla="*/ 339543 h 1982748"/>
              <a:gd name="connsiteX1" fmla="*/ 338550 w 2013338"/>
              <a:gd name="connsiteY1" fmla="*/ 1007661 h 1982748"/>
              <a:gd name="connsiteX2" fmla="*/ 1006670 w 2013338"/>
              <a:gd name="connsiteY2" fmla="*/ 1675779 h 1982748"/>
              <a:gd name="connsiteX3" fmla="*/ 1674790 w 2013338"/>
              <a:gd name="connsiteY3" fmla="*/ 1007661 h 1982748"/>
              <a:gd name="connsiteX4" fmla="*/ 1006670 w 2013338"/>
              <a:gd name="connsiteY4" fmla="*/ 339543 h 1982748"/>
              <a:gd name="connsiteX5" fmla="*/ 924226 w 2013338"/>
              <a:gd name="connsiteY5" fmla="*/ 0 h 1982748"/>
              <a:gd name="connsiteX6" fmla="*/ 1089113 w 2013338"/>
              <a:gd name="connsiteY6" fmla="*/ 0 h 1982748"/>
              <a:gd name="connsiteX7" fmla="*/ 1124947 w 2013338"/>
              <a:gd name="connsiteY7" fmla="*/ 203261 h 1982748"/>
              <a:gd name="connsiteX8" fmla="*/ 1433123 w 2013338"/>
              <a:gd name="connsiteY8" fmla="*/ 315428 h 1982748"/>
              <a:gd name="connsiteX9" fmla="*/ 1433124 w 2013338"/>
              <a:gd name="connsiteY9" fmla="*/ 315428 h 1982748"/>
              <a:gd name="connsiteX10" fmla="*/ 1591230 w 2013338"/>
              <a:gd name="connsiteY10" fmla="*/ 182755 h 1982748"/>
              <a:gd name="connsiteX11" fmla="*/ 1717537 w 2013338"/>
              <a:gd name="connsiteY11" fmla="*/ 288741 h 1982748"/>
              <a:gd name="connsiteX12" fmla="*/ 1614333 w 2013338"/>
              <a:gd name="connsiteY12" fmla="*/ 467483 h 1982748"/>
              <a:gd name="connsiteX13" fmla="*/ 1778310 w 2013338"/>
              <a:gd name="connsiteY13" fmla="*/ 751499 h 1982748"/>
              <a:gd name="connsiteX14" fmla="*/ 1984707 w 2013338"/>
              <a:gd name="connsiteY14" fmla="*/ 751494 h 1982748"/>
              <a:gd name="connsiteX15" fmla="*/ 2013338 w 2013338"/>
              <a:gd name="connsiteY15" fmla="*/ 913873 h 1982748"/>
              <a:gd name="connsiteX16" fmla="*/ 1819386 w 2013338"/>
              <a:gd name="connsiteY16" fmla="*/ 984460 h 1982748"/>
              <a:gd name="connsiteX17" fmla="*/ 1762438 w 2013338"/>
              <a:gd name="connsiteY17" fmla="*/ 1307429 h 1982748"/>
              <a:gd name="connsiteX18" fmla="*/ 1920551 w 2013338"/>
              <a:gd name="connsiteY18" fmla="*/ 1440094 h 1982748"/>
              <a:gd name="connsiteX19" fmla="*/ 1838109 w 2013338"/>
              <a:gd name="connsiteY19" fmla="*/ 1582886 h 1982748"/>
              <a:gd name="connsiteX20" fmla="*/ 1644161 w 2013338"/>
              <a:gd name="connsiteY20" fmla="*/ 1512290 h 1982748"/>
              <a:gd name="connsiteX21" fmla="*/ 1392933 w 2013338"/>
              <a:gd name="connsiteY21" fmla="*/ 1723094 h 1982748"/>
              <a:gd name="connsiteX22" fmla="*/ 1428779 w 2013338"/>
              <a:gd name="connsiteY22" fmla="*/ 1926354 h 1982748"/>
              <a:gd name="connsiteX23" fmla="*/ 1273840 w 2013338"/>
              <a:gd name="connsiteY23" fmla="*/ 1982748 h 1982748"/>
              <a:gd name="connsiteX24" fmla="*/ 1170645 w 2013338"/>
              <a:gd name="connsiteY24" fmla="*/ 1804001 h 1982748"/>
              <a:gd name="connsiteX25" fmla="*/ 842692 w 2013338"/>
              <a:gd name="connsiteY25" fmla="*/ 1804001 h 1982748"/>
              <a:gd name="connsiteX26" fmla="*/ 739498 w 2013338"/>
              <a:gd name="connsiteY26" fmla="*/ 1982748 h 1982748"/>
              <a:gd name="connsiteX27" fmla="*/ 584559 w 2013338"/>
              <a:gd name="connsiteY27" fmla="*/ 1926354 h 1982748"/>
              <a:gd name="connsiteX28" fmla="*/ 620405 w 2013338"/>
              <a:gd name="connsiteY28" fmla="*/ 1723094 h 1982748"/>
              <a:gd name="connsiteX29" fmla="*/ 369177 w 2013338"/>
              <a:gd name="connsiteY29" fmla="*/ 1512289 h 1982748"/>
              <a:gd name="connsiteX30" fmla="*/ 175229 w 2013338"/>
              <a:gd name="connsiteY30" fmla="*/ 1582886 h 1982748"/>
              <a:gd name="connsiteX31" fmla="*/ 92788 w 2013338"/>
              <a:gd name="connsiteY31" fmla="*/ 1440094 h 1982748"/>
              <a:gd name="connsiteX32" fmla="*/ 250900 w 2013338"/>
              <a:gd name="connsiteY32" fmla="*/ 1307429 h 1982748"/>
              <a:gd name="connsiteX33" fmla="*/ 193952 w 2013338"/>
              <a:gd name="connsiteY33" fmla="*/ 984460 h 1982748"/>
              <a:gd name="connsiteX34" fmla="*/ 0 w 2013338"/>
              <a:gd name="connsiteY34" fmla="*/ 913873 h 1982748"/>
              <a:gd name="connsiteX35" fmla="*/ 28631 w 2013338"/>
              <a:gd name="connsiteY35" fmla="*/ 751494 h 1982748"/>
              <a:gd name="connsiteX36" fmla="*/ 235028 w 2013338"/>
              <a:gd name="connsiteY36" fmla="*/ 751499 h 1982748"/>
              <a:gd name="connsiteX37" fmla="*/ 399005 w 2013338"/>
              <a:gd name="connsiteY37" fmla="*/ 467483 h 1982748"/>
              <a:gd name="connsiteX38" fmla="*/ 295801 w 2013338"/>
              <a:gd name="connsiteY38" fmla="*/ 288741 h 1982748"/>
              <a:gd name="connsiteX39" fmla="*/ 422108 w 2013338"/>
              <a:gd name="connsiteY39" fmla="*/ 182755 h 1982748"/>
              <a:gd name="connsiteX40" fmla="*/ 580214 w 2013338"/>
              <a:gd name="connsiteY40" fmla="*/ 315428 h 1982748"/>
              <a:gd name="connsiteX41" fmla="*/ 888390 w 2013338"/>
              <a:gd name="connsiteY41" fmla="*/ 203262 h 1982748"/>
            </a:gdLst>
            <a:ahLst/>
            <a:cxnLst/>
            <a:rect l="l" t="t" r="r" b="b"/>
            <a:pathLst>
              <a:path w="2013338" h="1982748">
                <a:moveTo>
                  <a:pt x="1006670" y="339543"/>
                </a:moveTo>
                <a:cubicBezTo>
                  <a:pt x="637678" y="339543"/>
                  <a:pt x="338550" y="638670"/>
                  <a:pt x="338550" y="1007661"/>
                </a:cubicBezTo>
                <a:cubicBezTo>
                  <a:pt x="338550" y="1376652"/>
                  <a:pt x="637678" y="1675779"/>
                  <a:pt x="1006670" y="1675779"/>
                </a:cubicBezTo>
                <a:cubicBezTo>
                  <a:pt x="1375662" y="1675779"/>
                  <a:pt x="1674790" y="1376652"/>
                  <a:pt x="1674790" y="1007661"/>
                </a:cubicBezTo>
                <a:cubicBezTo>
                  <a:pt x="1674790" y="638670"/>
                  <a:pt x="1375662" y="339543"/>
                  <a:pt x="1006670" y="339543"/>
                </a:cubicBezTo>
                <a:close/>
                <a:moveTo>
                  <a:pt x="924226" y="0"/>
                </a:moveTo>
                <a:lnTo>
                  <a:pt x="1089113" y="0"/>
                </a:lnTo>
                <a:lnTo>
                  <a:pt x="1124947" y="203261"/>
                </a:lnTo>
                <a:cubicBezTo>
                  <a:pt x="1234226" y="219329"/>
                  <a:pt x="1339084" y="257494"/>
                  <a:pt x="1433123" y="315428"/>
                </a:cubicBezTo>
                <a:lnTo>
                  <a:pt x="1433124" y="315428"/>
                </a:lnTo>
                <a:lnTo>
                  <a:pt x="1591230" y="182755"/>
                </a:lnTo>
                <a:lnTo>
                  <a:pt x="1717537" y="288741"/>
                </a:lnTo>
                <a:lnTo>
                  <a:pt x="1614333" y="467483"/>
                </a:lnTo>
                <a:cubicBezTo>
                  <a:pt x="1687717" y="550035"/>
                  <a:pt x="1743510" y="646672"/>
                  <a:pt x="1778310" y="751499"/>
                </a:cubicBezTo>
                <a:lnTo>
                  <a:pt x="1984707" y="751494"/>
                </a:lnTo>
                <a:lnTo>
                  <a:pt x="2013338" y="913873"/>
                </a:lnTo>
                <a:lnTo>
                  <a:pt x="1819386" y="984460"/>
                </a:lnTo>
                <a:cubicBezTo>
                  <a:pt x="1822539" y="1094866"/>
                  <a:pt x="1803162" y="1204758"/>
                  <a:pt x="1762438" y="1307429"/>
                </a:cubicBezTo>
                <a:lnTo>
                  <a:pt x="1920551" y="1440094"/>
                </a:lnTo>
                <a:lnTo>
                  <a:pt x="1838109" y="1582886"/>
                </a:lnTo>
                <a:lnTo>
                  <a:pt x="1644161" y="1512290"/>
                </a:lnTo>
                <a:cubicBezTo>
                  <a:pt x="1575607" y="1598894"/>
                  <a:pt x="1490125" y="1670621"/>
                  <a:pt x="1392933" y="1723094"/>
                </a:cubicBezTo>
                <a:lnTo>
                  <a:pt x="1428779" y="1926354"/>
                </a:lnTo>
                <a:lnTo>
                  <a:pt x="1273840" y="1982748"/>
                </a:lnTo>
                <a:lnTo>
                  <a:pt x="1170645" y="1804001"/>
                </a:lnTo>
                <a:cubicBezTo>
                  <a:pt x="1062462" y="1826277"/>
                  <a:pt x="950874" y="1826277"/>
                  <a:pt x="842692" y="1804001"/>
                </a:cubicBezTo>
                <a:lnTo>
                  <a:pt x="739498" y="1982748"/>
                </a:lnTo>
                <a:lnTo>
                  <a:pt x="584559" y="1926354"/>
                </a:lnTo>
                <a:lnTo>
                  <a:pt x="620405" y="1723094"/>
                </a:lnTo>
                <a:cubicBezTo>
                  <a:pt x="523213" y="1670621"/>
                  <a:pt x="437731" y="1598893"/>
                  <a:pt x="369177" y="1512289"/>
                </a:cubicBezTo>
                <a:lnTo>
                  <a:pt x="175229" y="1582886"/>
                </a:lnTo>
                <a:lnTo>
                  <a:pt x="92788" y="1440094"/>
                </a:lnTo>
                <a:lnTo>
                  <a:pt x="250900" y="1307429"/>
                </a:lnTo>
                <a:cubicBezTo>
                  <a:pt x="210177" y="1204758"/>
                  <a:pt x="190800" y="1094866"/>
                  <a:pt x="193952" y="984460"/>
                </a:cubicBezTo>
                <a:lnTo>
                  <a:pt x="0" y="913873"/>
                </a:lnTo>
                <a:lnTo>
                  <a:pt x="28631" y="751494"/>
                </a:lnTo>
                <a:lnTo>
                  <a:pt x="235028" y="751499"/>
                </a:lnTo>
                <a:cubicBezTo>
                  <a:pt x="269828" y="646672"/>
                  <a:pt x="325623" y="550034"/>
                  <a:pt x="399005" y="467483"/>
                </a:cubicBezTo>
                <a:lnTo>
                  <a:pt x="295801" y="288741"/>
                </a:lnTo>
                <a:lnTo>
                  <a:pt x="422108" y="182755"/>
                </a:lnTo>
                <a:lnTo>
                  <a:pt x="580214" y="315428"/>
                </a:lnTo>
                <a:cubicBezTo>
                  <a:pt x="674255" y="257494"/>
                  <a:pt x="779113" y="219329"/>
                  <a:pt x="888390" y="20326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718040" y="3631620"/>
            <a:ext cx="529324" cy="49889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102269" y="4802098"/>
            <a:ext cx="305652" cy="27710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算法对记忆的影响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6786"/>
            <a:ext cx="12192000" cy="689478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33273" y="1130300"/>
            <a:ext cx="51650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3119" y="1195546"/>
            <a:ext cx="49940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9361" y="1402390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79361" y="1775544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79361" y="2702137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9361" y="3075291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5044" y="143348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5044" y="1806639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5044" y="272934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5044" y="3102498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444213" y="1958029"/>
            <a:ext cx="41692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残缺的记忆本身就是历史的一部分，具有独特的价值和意义。
敦煌壁画修复实录强调残缺记忆的历史叙事价值。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323643" y="1433485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444213" y="1451728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记忆的残缺之美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11862" y="1130300"/>
            <a:ext cx="51650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1707" y="1191598"/>
            <a:ext cx="49940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457949" y="1402390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457949" y="1775544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57949" y="2702137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57949" y="3075291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193631" y="143348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193631" y="1806639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193631" y="272934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193631" y="3102498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922801" y="1958029"/>
            <a:ext cx="41692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人们需要增强对记忆的保护意识，警惕算法对记忆的篡改。
手写稿与3D建模线框的对比，象征着传统记忆与数字化记忆的冲突。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802231" y="1433485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922801" y="1467276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记忆的保护意识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226973" y="3754598"/>
            <a:ext cx="99021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306819" y="3819843"/>
            <a:ext cx="97438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373061" y="4026688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373061" y="4399842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373061" y="5326435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373061" y="5699589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108744" y="405778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108744" y="4430937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108744" y="5353641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108744" y="572679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1777628" y="4582327"/>
            <a:ext cx="88809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对记忆的反思让人们更加珍惜真实的历史和记忆，避免被算法所左右。
手写文字逐字浮现的动画，象征着对传统记忆的坚守。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4012909" y="4057783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4133478" y="4076025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记忆的反思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记忆的保护与反思</a:t>
            </a: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10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11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12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2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3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4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5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6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7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8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ags/tag9.xml><?xml version="1.0" encoding="utf-8"?>
<p:tagLst xmlns:p="http://schemas.openxmlformats.org/presentationml/2006/main">
  <p:tag name="KSO_WM_DIAGRAM_VIRTUALLY_FRAME" val="{&quot;height&quot;:34.58267716535429,&quot;left&quot;:51.48992125984252,&quot;top&quot;:424.7393700787402,&quot;width&quot;:381.0831496062992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1482FC"/>
      </a:accent1>
      <a:accent2>
        <a:srgbClr val="009DD9"/>
      </a:accent2>
      <a:accent3>
        <a:srgbClr val="009DD9"/>
      </a:accent3>
      <a:accent4>
        <a:srgbClr val="F11362"/>
      </a:accent4>
      <a:accent5>
        <a:srgbClr val="7CCA62"/>
      </a:accent5>
      <a:accent6>
        <a:srgbClr val="0070C0"/>
      </a:accent6>
      <a:hlink>
        <a:srgbClr val="F49100"/>
      </a:hlink>
      <a:folHlink>
        <a:srgbClr val="85DFD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3151</Words>
  <Application>WPS 演示</Application>
  <PresentationFormat/>
  <Paragraphs>262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Source Han Sans</vt:lpstr>
      <vt:lpstr>Source Han Sans CN Bold</vt:lpstr>
      <vt:lpstr>OPPOSans H</vt:lpstr>
      <vt:lpstr>等线</vt:lpstr>
      <vt:lpstr>微软雅黑</vt:lpstr>
      <vt:lpstr>Arial Unicode MS</vt:lpstr>
      <vt:lpstr>Calibri</vt:lpstr>
      <vt:lpstr>OPPOSans R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何永清</cp:lastModifiedBy>
  <cp:revision>3</cp:revision>
  <dcterms:created xsi:type="dcterms:W3CDTF">2025-02-16T03:43:54Z</dcterms:created>
  <dcterms:modified xsi:type="dcterms:W3CDTF">2025-02-16T04:04:57Z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A1AE72BF8EBB4F2395B62D500FCD2ABD_13</vt:lpwstr>
  </property>
  <property fmtid="{D5CDD505-2E9C-101B-9397-08002B2CF9AE}" pid="3" name="KSOProductBuildVer">
    <vt:lpwstr>2052-12.1.0.19770</vt:lpwstr>
  </property>
</Properties>
</file>